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01" r:id="rId2"/>
    <p:sldId id="257" r:id="rId3"/>
    <p:sldId id="258" r:id="rId4"/>
    <p:sldId id="261" r:id="rId5"/>
    <p:sldId id="293" r:id="rId6"/>
    <p:sldId id="262" r:id="rId7"/>
    <p:sldId id="263" r:id="rId8"/>
    <p:sldId id="264" r:id="rId9"/>
    <p:sldId id="296" r:id="rId10"/>
    <p:sldId id="285" r:id="rId11"/>
    <p:sldId id="270" r:id="rId12"/>
    <p:sldId id="286" r:id="rId13"/>
    <p:sldId id="279" r:id="rId14"/>
    <p:sldId id="273" r:id="rId15"/>
    <p:sldId id="275" r:id="rId16"/>
    <p:sldId id="302" r:id="rId17"/>
    <p:sldId id="303" r:id="rId18"/>
    <p:sldId id="291" r:id="rId19"/>
    <p:sldId id="292" r:id="rId20"/>
    <p:sldId id="297" r:id="rId21"/>
    <p:sldId id="299" r:id="rId22"/>
    <p:sldId id="259" r:id="rId23"/>
    <p:sldId id="284" r:id="rId24"/>
    <p:sldId id="2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BBFE"/>
    <a:srgbClr val="C03D3E"/>
    <a:srgbClr val="3174A1"/>
    <a:srgbClr val="FFFFFF"/>
    <a:srgbClr val="3274A1"/>
    <a:srgbClr val="60B46A"/>
    <a:srgbClr val="4BAE4B"/>
    <a:srgbClr val="E05E5F"/>
    <a:srgbClr val="E26B6C"/>
    <a:srgbClr val="FF9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62838-5843-7189-822C-0F344D4787F7}" v="76" dt="2025-01-29T16:11:27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6_FDD3E9FC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7_B898898E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8_CC185DD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4523408246931505"/>
                  <c:y val="2.57853831799306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224-E845-821F-8A08E0141B13}"/>
                </c:ext>
              </c:extLst>
            </c:dLbl>
            <c:dLbl>
              <c:idx val="1"/>
              <c:layout>
                <c:manualLayout>
                  <c:x val="0.13957561172375732"/>
                  <c:y val="2.57853831799306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224-E845-821F-8A08E0141B13}"/>
                </c:ext>
              </c:extLst>
            </c:dLbl>
            <c:dLbl>
              <c:idx val="2"/>
              <c:layout>
                <c:manualLayout>
                  <c:x val="0.13768945480857142"/>
                  <c:y val="-9.45453127975575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224-E845-821F-8A08E0141B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73.69</c:v>
                </c:pt>
                <c:pt idx="1">
                  <c:v>68.510000000000005</c:v>
                </c:pt>
                <c:pt idx="2">
                  <c:v>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24-E845-821F-8A08E0141B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4900639629968687"/>
                  <c:y val="2.578538317993084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224-E845-821F-8A08E0141B13}"/>
                </c:ext>
              </c:extLst>
            </c:dLbl>
            <c:dLbl>
              <c:idx val="1"/>
              <c:layout>
                <c:manualLayout>
                  <c:x val="0.1754125931122896"/>
                  <c:y val="-2.57853831799310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224-E845-821F-8A08E0141B13}"/>
                </c:ext>
              </c:extLst>
            </c:dLbl>
            <c:dLbl>
              <c:idx val="2"/>
              <c:layout>
                <c:manualLayout>
                  <c:x val="0.1414617686389432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224-E845-821F-8A08E0141B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10.06</c:v>
                </c:pt>
                <c:pt idx="1">
                  <c:v>7.77</c:v>
                </c:pt>
                <c:pt idx="2">
                  <c:v>5.41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24-E845-821F-8A08E0141B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4900639629968687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224-E845-821F-8A08E0141B13}"/>
                </c:ext>
              </c:extLst>
            </c:dLbl>
            <c:dLbl>
              <c:idx val="1"/>
              <c:layout>
                <c:manualLayout>
                  <c:x val="0.1527787101300587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224-E845-821F-8A08E0141B13}"/>
                </c:ext>
              </c:extLst>
            </c:dLbl>
            <c:dLbl>
              <c:idx val="2"/>
              <c:layout>
                <c:manualLayout>
                  <c:x val="0.13580329789338549"/>
                  <c:y val="2.57853831799306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224-E845-821F-8A08E0141B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14.34</c:v>
                </c:pt>
                <c:pt idx="1">
                  <c:v>19.36</c:v>
                </c:pt>
                <c:pt idx="2">
                  <c:v>28.81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24-E845-821F-8A08E0141B1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Product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6220949470598825"/>
                  <c:y val="7.73561495397917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24-E845-821F-8A08E0141B13}"/>
                </c:ext>
              </c:extLst>
            </c:dLbl>
            <c:dLbl>
              <c:idx val="1"/>
              <c:layout>
                <c:manualLayout>
                  <c:x val="0.16220949470598811"/>
                  <c:y val="1.03141532719722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224-E845-821F-8A08E0141B13}"/>
                </c:ext>
              </c:extLst>
            </c:dLbl>
            <c:dLbl>
              <c:idx val="2"/>
              <c:layout>
                <c:manualLayout>
                  <c:x val="0.1414617686389432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224-E845-821F-8A08E0141B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Sheet1!$E$2:$E$4</c:f>
              <c:numCache>
                <c:formatCode>General</c:formatCode>
                <c:ptCount val="3"/>
                <c:pt idx="0">
                  <c:v>1.91</c:v>
                </c:pt>
                <c:pt idx="1">
                  <c:v>4.3600000000000003</c:v>
                </c:pt>
                <c:pt idx="2">
                  <c:v>6.88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24-E845-821F-8A08E0141B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797652880"/>
        <c:axId val="1798291584"/>
      </c:barChart>
      <c:catAx>
        <c:axId val="179765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291584"/>
        <c:crosses val="autoZero"/>
        <c:auto val="1"/>
        <c:lblAlgn val="ctr"/>
        <c:lblOffset val="100"/>
        <c:noMultiLvlLbl val="0"/>
      </c:catAx>
      <c:valAx>
        <c:axId val="17982915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765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17060550915713"/>
          <c:y val="3.0293626206560245E-2"/>
          <c:w val="0.86636329672954282"/>
          <c:h val="0.8466028068212785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5537346785765022"/>
                  <c:y val="-2.276867030965391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C63-0549-8C84-44D1E5C41EFB}"/>
                </c:ext>
              </c:extLst>
            </c:dLbl>
            <c:dLbl>
              <c:idx val="1"/>
              <c:layout>
                <c:manualLayout>
                  <c:x val="0.14609743992585011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63-0549-8C84-44D1E5C41EFB}"/>
                </c:ext>
              </c:extLst>
            </c:dLbl>
            <c:dLbl>
              <c:idx val="2"/>
              <c:layout>
                <c:manualLayout>
                  <c:x val="0.1345024050111002"/>
                  <c:y val="-9.33515482695810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C63-0549-8C84-44D1E5C41E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0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66.346790205162094</c:v>
                </c:pt>
                <c:pt idx="1">
                  <c:v>59.182546257939698</c:v>
                </c:pt>
                <c:pt idx="2">
                  <c:v>51.302349336057198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63-5A4B-BF94-40386A9864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507354538917502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C63-0549-8C84-44D1E5C41EFB}"/>
                </c:ext>
              </c:extLst>
            </c:dLbl>
            <c:dLbl>
              <c:idx val="1"/>
              <c:layout>
                <c:manualLayout>
                  <c:x val="0.14377843294290013"/>
                  <c:y val="2.27686703096534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C63-0549-8C84-44D1E5C41EFB}"/>
                </c:ext>
              </c:extLst>
            </c:dLbl>
            <c:dLbl>
              <c:idx val="2"/>
              <c:layout>
                <c:manualLayout>
                  <c:x val="0.141459425959950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C63-0549-8C84-44D1E5C41E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0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12.971542025148899</c:v>
                </c:pt>
                <c:pt idx="1">
                  <c:v>10.936205468102701</c:v>
                </c:pt>
                <c:pt idx="2">
                  <c:v>7.20122574055158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63-5A4B-BF94-40386A9864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5769247484060017"/>
                  <c:y val="4.55373406193076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C63-0549-8C84-44D1E5C41EFB}"/>
                </c:ext>
              </c:extLst>
            </c:dLbl>
            <c:dLbl>
              <c:idx val="1"/>
              <c:layout>
                <c:manualLayout>
                  <c:x val="0.14841644690880013"/>
                  <c:y val="2.276867030965391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63-0549-8C84-44D1E5C41EFB}"/>
                </c:ext>
              </c:extLst>
            </c:dLbl>
            <c:dLbl>
              <c:idx val="2"/>
              <c:layout>
                <c:manualLayout>
                  <c:x val="0.1414594259599502"/>
                  <c:y val="2.27686703096534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C63-0549-8C84-44D1E5C41E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0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Sheet1!$D$2:$D$4</c:f>
              <c:numCache>
                <c:formatCode>0.00</c:formatCode>
                <c:ptCount val="3"/>
                <c:pt idx="0">
                  <c:v>18.0013236267372</c:v>
                </c:pt>
                <c:pt idx="1">
                  <c:v>23.667495167080901</c:v>
                </c:pt>
                <c:pt idx="2">
                  <c:v>32.2012257405515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63-5A4B-BF94-40386A98641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Product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5073545389175014"/>
                  <c:y val="-1.043552000657376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C63-0549-8C84-44D1E5C41EFB}"/>
                </c:ext>
              </c:extLst>
            </c:dLbl>
            <c:dLbl>
              <c:idx val="1"/>
              <c:layout>
                <c:manualLayout>
                  <c:x val="0.14841644690880013"/>
                  <c:y val="4.55373406193076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C63-0549-8C84-44D1E5C41EFB}"/>
                </c:ext>
              </c:extLst>
            </c:dLbl>
            <c:dLbl>
              <c:idx val="2"/>
              <c:layout>
                <c:manualLayout>
                  <c:x val="0.1345024050111002"/>
                  <c:y val="-2.50455373406193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63-0549-8C84-44D1E5C41E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0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Sheet1!$E$2:$E$4</c:f>
              <c:numCache>
                <c:formatCode>0.00</c:formatCode>
                <c:ptCount val="3"/>
                <c:pt idx="0">
                  <c:v>2.6803441429516801</c:v>
                </c:pt>
                <c:pt idx="1">
                  <c:v>6.2137531068765499</c:v>
                </c:pt>
                <c:pt idx="2">
                  <c:v>9.2951991828396299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63-5A4B-BF94-40386A98641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776980704"/>
        <c:axId val="1983444144"/>
      </c:barChart>
      <c:catAx>
        <c:axId val="776980704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444144"/>
        <c:crosses val="autoZero"/>
        <c:auto val="1"/>
        <c:lblAlgn val="ctr"/>
        <c:lblOffset val="100"/>
        <c:noMultiLvlLbl val="0"/>
      </c:catAx>
      <c:valAx>
        <c:axId val="198344414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98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4684366175260707"/>
                  <c:y val="-2.50455373406193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417-3345-840F-DFA16C796EC7}"/>
                </c:ext>
              </c:extLst>
            </c:dLbl>
            <c:dLbl>
              <c:idx val="1"/>
              <c:layout>
                <c:manualLayout>
                  <c:x val="0.13780712872167744"/>
                  <c:y val="-2.9599271402550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417-3345-840F-DFA16C796E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0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41.309823677581797</c:v>
                </c:pt>
                <c:pt idx="1">
                  <c:v>36.1313868613138</c:v>
                </c:pt>
                <c:pt idx="2">
                  <c:v>34.0893470790378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87-2745-91AC-8318CBFE9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4910279501033949"/>
                  <c:y val="-1.36612021857923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417-3345-840F-DFA16C796EC7}"/>
                </c:ext>
              </c:extLst>
            </c:dLbl>
            <c:dLbl>
              <c:idx val="1"/>
              <c:layout>
                <c:manualLayout>
                  <c:x val="0.14458452849487471"/>
                  <c:y val="1.5938069216757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417-3345-840F-DFA16C796EC7}"/>
                </c:ext>
              </c:extLst>
            </c:dLbl>
            <c:dLbl>
              <c:idx val="2"/>
              <c:layout>
                <c:manualLayout>
                  <c:x val="0.12877059569074761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417-3345-840F-DFA16C796E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0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23.8455079764903</c:v>
                </c:pt>
                <c:pt idx="1">
                  <c:v>20.1459854014598</c:v>
                </c:pt>
                <c:pt idx="2">
                  <c:v>15.4639175257731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87-2745-91AC-8318CBFE9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4458452849487466"/>
                  <c:y val="-9.10746812386156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17-3345-840F-DFA16C796EC7}"/>
                </c:ext>
              </c:extLst>
            </c:dLbl>
            <c:dLbl>
              <c:idx val="1"/>
              <c:layout>
                <c:manualLayout>
                  <c:x val="0.14910279501033954"/>
                  <c:y val="-1.36612021857923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417-3345-840F-DFA16C796EC7}"/>
                </c:ext>
              </c:extLst>
            </c:dLbl>
            <c:dLbl>
              <c:idx val="2"/>
              <c:layout>
                <c:manualLayout>
                  <c:x val="0.12877059569074761"/>
                  <c:y val="9.1074681238615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417-3345-840F-DFA16C796E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0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Sheet1!$D$2:$D$4</c:f>
              <c:numCache>
                <c:formatCode>0.00</c:formatCode>
                <c:ptCount val="3"/>
                <c:pt idx="0">
                  <c:v>28.799328295549898</c:v>
                </c:pt>
                <c:pt idx="1">
                  <c:v>30.2919708029197</c:v>
                </c:pt>
                <c:pt idx="2">
                  <c:v>32.164948453608197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87-2745-91AC-8318CBFE92F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Product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4910279501033949"/>
                  <c:y val="-1.59380692167577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417-3345-840F-DFA16C796EC7}"/>
                </c:ext>
              </c:extLst>
            </c:dLbl>
            <c:dLbl>
              <c:idx val="1"/>
              <c:layout>
                <c:manualLayout>
                  <c:x val="0.15136192826807188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17-3345-840F-DFA16C796EC7}"/>
                </c:ext>
              </c:extLst>
            </c:dLbl>
            <c:dLbl>
              <c:idx val="2"/>
              <c:layout>
                <c:manualLayout>
                  <c:x val="0.12651146243301536"/>
                  <c:y val="9.10746812386154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417-3345-840F-DFA16C796E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0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Sheet1!$E$2:$E$4</c:f>
              <c:numCache>
                <c:formatCode>0.00</c:formatCode>
                <c:ptCount val="3"/>
                <c:pt idx="0">
                  <c:v>6.0453400503778303</c:v>
                </c:pt>
                <c:pt idx="1">
                  <c:v>13.4306569343065</c:v>
                </c:pt>
                <c:pt idx="2">
                  <c:v>18.281786941580702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F87-2745-91AC-8318CBFE92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45738943"/>
        <c:axId val="145101439"/>
      </c:barChart>
      <c:catAx>
        <c:axId val="145738943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101439"/>
        <c:crosses val="autoZero"/>
        <c:auto val="1"/>
        <c:lblAlgn val="ctr"/>
        <c:lblOffset val="100"/>
        <c:noMultiLvlLbl val="0"/>
      </c:catAx>
      <c:valAx>
        <c:axId val="145101439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38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5C449-B634-42FD-83D8-9B2CA4AB7017}" type="datetimeFigureOut"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B22F4-435C-4975-A4BC-D93BF61E7C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13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Steady but Slow Growth in Continuing Writers</a:t>
            </a:r>
            <a:r>
              <a:rPr lang="en-US"/>
              <a:t>:</a:t>
            </a:r>
          </a:p>
          <a:p>
            <a:pPr marL="285750" lvl="1" indent="-285750">
              <a:buFont typeface="Arial,Sans-Serif"/>
              <a:buChar char="•"/>
            </a:pPr>
            <a:r>
              <a:rPr lang="en-US"/>
              <a:t>Continuing writers grew modestly from </a:t>
            </a:r>
            <a:r>
              <a:rPr lang="en-US" b="1"/>
              <a:t>165 in 2017 to 190 in 2018</a:t>
            </a:r>
            <a:r>
              <a:rPr lang="en-US"/>
              <a:t>, a </a:t>
            </a:r>
            <a:r>
              <a:rPr lang="en-US" b="1"/>
              <a:t>15% increase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,Sans-Serif"/>
              <a:buChar char="•"/>
            </a:pPr>
            <a:r>
              <a:rPr lang="en-US"/>
              <a:t>While growth exists, it is far slower compared to competitors like Product 3 (J3010), which surged </a:t>
            </a:r>
            <a:r>
              <a:rPr lang="en-US" b="1"/>
              <a:t>48%</a:t>
            </a:r>
            <a:r>
              <a:rPr lang="en-US"/>
              <a:t> (295 to 436) over the same period.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Low Growth in New Writers</a:t>
            </a:r>
            <a:r>
              <a:rPr lang="en-US"/>
              <a:t>: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New writers</a:t>
            </a:r>
            <a:r>
              <a:rPr lang="en-US"/>
              <a:t> for Product 2 dropped significantly from </a:t>
            </a:r>
            <a:r>
              <a:rPr lang="en-US" b="1"/>
              <a:t>284 in 2016 to 35 in 2018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This represents an </a:t>
            </a:r>
            <a:r>
              <a:rPr lang="en-US" b="1"/>
              <a:t>87% decline</a:t>
            </a:r>
            <a:r>
              <a:rPr lang="en-US"/>
              <a:t>, highlighting a major challenge in attracting new prescribers over the three years.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Struggle to Retain New Writers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In 2016, Product 2 had </a:t>
            </a:r>
            <a:r>
              <a:rPr lang="en-US" b="1"/>
              <a:t>284 new writers</a:t>
            </a:r>
            <a:r>
              <a:rPr lang="en-US"/>
              <a:t>, but very few converted into long-term prescribers, as seen by the limited growth in continuing writers by 2017 and 2018.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This suggests a failure to sustain interest or loyalty among new HCPs.</a:t>
            </a:r>
            <a:endParaRPr lang="en-US">
              <a:ea typeface="Calibri"/>
              <a:cs typeface="Calibri"/>
            </a:endParaRPr>
          </a:p>
          <a:p>
            <a:pPr marL="0"/>
            <a:r>
              <a:rPr lang="en-US" b="1"/>
              <a:t>Product 2 Need for Engagement and Marketing Focus</a:t>
            </a:r>
            <a:r>
              <a:rPr lang="en-US"/>
              <a:t>:</a:t>
            </a:r>
          </a:p>
          <a:p>
            <a:pPr marL="285750" lvl="1" indent="-285750">
              <a:buFont typeface="Arial,Sans-Serif"/>
              <a:buChar char="•"/>
            </a:pPr>
            <a:r>
              <a:rPr lang="en-US"/>
              <a:t>With new writers stagnating and retention being low, Product 2 needs to </a:t>
            </a:r>
            <a:r>
              <a:rPr lang="en-US" b="1"/>
              <a:t>invest in outreach programs</a:t>
            </a:r>
            <a:r>
              <a:rPr lang="en-US"/>
              <a:t> like HCP education, better incentives, or showcasing clinical advantages to attract and retain new prescribers.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Competitive Pressure from Product 3 (J3010)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Product 3 has consistently attracted both </a:t>
            </a:r>
            <a:r>
              <a:rPr lang="en-US" b="1"/>
              <a:t>new writers</a:t>
            </a:r>
            <a:r>
              <a:rPr lang="en-US"/>
              <a:t> (343 in 2016, far above J2250) and retained them effectively with a sharp rise in continuing writers (</a:t>
            </a:r>
            <a:r>
              <a:rPr lang="en-US" b="1"/>
              <a:t>436 in 2018</a:t>
            </a:r>
            <a:r>
              <a:rPr lang="en-US"/>
              <a:t>).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This indicates that Product 3's competitive positioning is stronger and directly impacting Product 2's decline.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64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Brand Repositioning: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Leverage Product 1’s strong equity to position Product 2 as the next-generation successor. Emphasize continuity and trust in future branding and marketing materials. (This is a longer-term strategic shift that involves careful messaging and possibly brand architecture changes.)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HCP Specialty Engagement Programs: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Develop educational modules or advisory boards targeting key HCP specialties that drive competitor adoption. These are more strategic efforts that take time to implement and bear fruit.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Patient Segment Focus: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Refine educational content and support materials for older patient groups. This involves research, adaptation of materials, and building partnerships—all more time-intensive, but ultimately high-impact.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91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What’s Missing &amp; Why It Matters:</a:t>
            </a:r>
            <a:endParaRPr lang="en-US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Payer &amp; Formulary Insights:</a:t>
            </a:r>
            <a:endParaRPr lang="en-US">
              <a:solidFill>
                <a:srgbClr val="0E0E0E"/>
              </a:solidFill>
              <a:effectLst/>
              <a:latin typeface=".AppleSystemUIFont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Gap: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No direct co-pay, formulary status, or reimbursement data.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Impact: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Without knowing coverage barriers, we can’t precisely target financial interventions (e.g., co-pay cards) where they’ll sway prescribing most.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Promo &amp; Call Activity Data (NPA, NSP, CRM):</a:t>
            </a:r>
            <a:endParaRPr lang="en-US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Gap: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No data on sales rep calls, sample drops, speaker programs, or digital engagements.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Impact: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Can’t tie promotional spend or rep effort to prescribing outcomes, missing a crucial feedback loop to optimize resource allocation and messaging.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Competitive Intelligence (Brand-Level):</a:t>
            </a:r>
            <a:endParaRPr lang="en-US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Gap: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We lack competitor contracting tactics, KOL alignments, or channel investments.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Impact: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Blind to competitor playbooks and unable to craft proactive strategies, especially in territories or specialties where our brand is losing share.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Real-World Outcomes &amp; Utilization Patterns:</a:t>
            </a:r>
            <a:endParaRPr lang="en-US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Gap: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No patient adherence, satisfaction, or outcomes data linked to each product.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Impact: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Inability to position Product 2 as clinically superior or cost-effective in the long term, beyond simple claims volume metrics.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4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How Additional Data Would Help:</a:t>
            </a:r>
            <a:endParaRPr lang="en-US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Payer/Formulary D</a:t>
            </a:r>
            <a:endParaRPr lang="en-US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Promo/Call Metrics &amp; </a:t>
            </a:r>
            <a:r>
              <a:rPr lang="en-US" b="1" err="1">
                <a:solidFill>
                  <a:srgbClr val="0E0E0E"/>
                </a:solidFill>
                <a:effectLst/>
                <a:latin typeface=".AppleSystemUIFont"/>
              </a:rPr>
              <a:t>Chaata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Identify exactly where to deploy co-pay cards or negotiate better coverage to trigger immediate share gains. </a:t>
            </a:r>
            <a:r>
              <a:rPr lang="en-US" b="1" err="1">
                <a:solidFill>
                  <a:srgbClr val="0E0E0E"/>
                </a:solidFill>
                <a:effectLst/>
                <a:latin typeface=".AppleSystemUIFont"/>
              </a:rPr>
              <a:t>nnel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 Dynamics: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Correlate rep activities with market share changes to double down on what works (e.g., HCP specialty-targeted </a:t>
            </a:r>
            <a:r>
              <a:rPr lang="en-US" err="1">
                <a:solidFill>
                  <a:srgbClr val="0E0E0E"/>
                </a:solidFill>
                <a:effectLst/>
                <a:latin typeface=".AppleSystemUIFont"/>
              </a:rPr>
              <a:t>eDetails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or local events in high-value territories).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Competitive Intel: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Counter Product 3’s moves with preemptive discounts, targeted messaging, or strategic KOL partnerships.</a:t>
            </a:r>
          </a:p>
          <a:p>
            <a:pPr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b="1">
                <a:solidFill>
                  <a:srgbClr val="0E0E0E"/>
                </a:solidFill>
                <a:effectLst/>
                <a:latin typeface=".AppleSystemUIFont"/>
              </a:rPr>
              <a:t>Outcomes Data: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 Highlight Product 2’s real-world benefit—smoother recoveries, fewer complications—to build a compelling story that pulls HCPs and patients away from competitors.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4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For Product 1 (J1885): Stabilize Market Position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Conduct </a:t>
            </a:r>
            <a:r>
              <a:rPr lang="en-US" b="1"/>
              <a:t>prescriber engagement programs</a:t>
            </a:r>
            <a:r>
              <a:rPr lang="en-US"/>
              <a:t> to retain HCP loyalty.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Highlight key differentiators and </a:t>
            </a:r>
            <a:r>
              <a:rPr lang="en-US" b="1"/>
              <a:t>clinical benefits</a:t>
            </a:r>
            <a:r>
              <a:rPr lang="en-US"/>
              <a:t> to combat the competitive threat from Product 3.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For Product 2 (J2250): Address Underperformance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Focus on </a:t>
            </a:r>
            <a:r>
              <a:rPr lang="en-US" b="1"/>
              <a:t>targeted campaigns</a:t>
            </a:r>
            <a:r>
              <a:rPr lang="en-US"/>
              <a:t> in territories where Product 3 is gaining traction.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Offer </a:t>
            </a:r>
            <a:r>
              <a:rPr lang="en-US" b="1"/>
              <a:t>incentives and rebates</a:t>
            </a:r>
            <a:r>
              <a:rPr lang="en-US"/>
              <a:t> to improve adoption among prescribers.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Strengthen </a:t>
            </a:r>
            <a:r>
              <a:rPr lang="en-US" b="1"/>
              <a:t>product messaging</a:t>
            </a:r>
            <a:r>
              <a:rPr lang="en-US"/>
              <a:t> to highlight unique benefits and address perceived shortcomings.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For Product 3 (J3010): Maintain Growth Momentum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Capitalize on strong adoption trends with </a:t>
            </a:r>
            <a:r>
              <a:rPr lang="en-US" b="1"/>
              <a:t>expanded outreach and education programs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Reinforce competitive advantages to sustain growth and further capture market share.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For Product 4 (J2704): Explore Niche Opportunities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Invest in </a:t>
            </a:r>
            <a:r>
              <a:rPr lang="en-US" b="1"/>
              <a:t>market research</a:t>
            </a:r>
            <a:r>
              <a:rPr lang="en-US"/>
              <a:t> to identify specific segments where growth is possible.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Leverage partnerships and HCP education to build a steady presence.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8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For Product 1 (J1885): Stabilize Declining Market Share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Reassess competitive positioning and strengthen </a:t>
            </a:r>
            <a:r>
              <a:rPr lang="en-US" b="1"/>
              <a:t>messaging on clinical benefits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Launch targeted </a:t>
            </a:r>
            <a:r>
              <a:rPr lang="en-US" b="1"/>
              <a:t>prescriber engagement</a:t>
            </a:r>
            <a:r>
              <a:rPr lang="en-US"/>
              <a:t> and loyalty programs to retain HCPs.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Offer </a:t>
            </a:r>
            <a:r>
              <a:rPr lang="en-US" b="1"/>
              <a:t>rebates</a:t>
            </a:r>
            <a:r>
              <a:rPr lang="en-US"/>
              <a:t> or pricing incentives to improve competitiveness against J3010.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For Product 2 (J2250): Address Decline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Identify and address reasons for underperformance through </a:t>
            </a:r>
            <a:r>
              <a:rPr lang="en-US" b="1"/>
              <a:t>market research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Differentiate product offerings with </a:t>
            </a:r>
            <a:r>
              <a:rPr lang="en-US" b="1"/>
              <a:t>value propositions</a:t>
            </a:r>
            <a:r>
              <a:rPr lang="en-US"/>
              <a:t> focused on pricing, outcomes, or convenience.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Target underperforming territories with </a:t>
            </a:r>
            <a:r>
              <a:rPr lang="en-US" b="1"/>
              <a:t>education campaigns</a:t>
            </a:r>
            <a:r>
              <a:rPr lang="en-US"/>
              <a:t> and HCP incentives.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For Product 3 (J3010): Sustain Growth Momentum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Expand </a:t>
            </a:r>
            <a:r>
              <a:rPr lang="en-US" b="1"/>
              <a:t>marketing and outreach programs</a:t>
            </a:r>
            <a:r>
              <a:rPr lang="en-US"/>
              <a:t> to capitalize on growing market share.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Strengthen HCP relationships and ensure continued </a:t>
            </a:r>
            <a:r>
              <a:rPr lang="en-US" b="1"/>
              <a:t>prescriber support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Use </a:t>
            </a:r>
            <a:r>
              <a:rPr lang="en-US" b="1"/>
              <a:t>real-world evidence</a:t>
            </a:r>
            <a:r>
              <a:rPr lang="en-US"/>
              <a:t> or success stories to maintain competitive momentum.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For Product 4 (J2704): Build on Emerging Potential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Focus on niche markets and territories with </a:t>
            </a:r>
            <a:r>
              <a:rPr lang="en-US" b="1"/>
              <a:t>high growth potential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Increase visibility through </a:t>
            </a:r>
            <a:r>
              <a:rPr lang="en-US" b="1"/>
              <a:t>targeted marketing</a:t>
            </a:r>
            <a:r>
              <a:rPr lang="en-US"/>
              <a:t> and education initiatives.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Explore partnerships to accelerate adoption and market presence.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Reposition and Revive Product 2 (J2250):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HCP Targeting:</a:t>
            </a:r>
            <a:r>
              <a:rPr lang="en-US"/>
              <a:t> Focus on specialties with high market potential, such as </a:t>
            </a:r>
            <a:r>
              <a:rPr lang="en-US" b="1"/>
              <a:t>Anesthesiology, Cardiology, and Orthopedics</a:t>
            </a:r>
            <a:r>
              <a:rPr lang="en-US"/>
              <a:t>, where Product 4 (J2704) is gaining traction.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Market Messaging:</a:t>
            </a:r>
            <a:r>
              <a:rPr lang="en-US"/>
              <a:t> Improve clinical messaging to highlight the unique benefits and outcomes of J2250.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Promotional Efforts:</a:t>
            </a:r>
            <a:r>
              <a:rPr lang="en-US"/>
              <a:t> Engage HCPs through digital platforms, training programs, and CME (Continuing Medical Education) initiatives.</a:t>
            </a:r>
          </a:p>
          <a:p>
            <a:r>
              <a:rPr lang="en-US" b="1"/>
              <a:t>Sustain Product 3 (J3010) Growth: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Increase investment in high-performing HCP groups and patient segments to maintain momentum.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Expand outreach to additional territories and reinforce positive clinical outcomes to solidify market leadership.</a:t>
            </a:r>
          </a:p>
          <a:p>
            <a:r>
              <a:rPr lang="en-US" b="1"/>
              <a:t>Boost Product 4 (J2704):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Leverage its strong growth trajectory by targeting underserved market segments.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Increase visibility and trial adoption among HCPs to accelerate uptake.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Invest in marketing efforts that emphasize J2704’s clinical efficiency and emerging success.</a:t>
            </a:r>
          </a:p>
          <a:p>
            <a:r>
              <a:rPr lang="en-US" b="1"/>
              <a:t>Reinforce Product 1 (J1885):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Introduce innovative features or additional support programs to retain HCP loyalty and patient preference.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Explore expansion into adjacent market segments to address saturation.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76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For J1885 (Product 1): Stabilize Market Leadership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Focus on </a:t>
            </a:r>
            <a:r>
              <a:rPr lang="en-US" b="1"/>
              <a:t>HCP retention programs</a:t>
            </a:r>
            <a:r>
              <a:rPr lang="en-US"/>
              <a:t> to maintain high patient and claim volumes.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Launch </a:t>
            </a:r>
            <a:r>
              <a:rPr lang="en-US" b="1"/>
              <a:t>competitive campaigns</a:t>
            </a:r>
            <a:r>
              <a:rPr lang="en-US"/>
              <a:t> to counter J3010’s rising momentum.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Improve HCP engagement through targeted </a:t>
            </a:r>
            <a:r>
              <a:rPr lang="en-US" b="1"/>
              <a:t>educational initiatives</a:t>
            </a:r>
            <a:r>
              <a:rPr lang="en-US"/>
              <a:t> and incentives.</a:t>
            </a:r>
          </a:p>
          <a:p>
            <a:r>
              <a:rPr lang="en-US" b="1"/>
              <a:t>For J2250 (Product 2): Revive Market Presence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Conduct market research to understand declining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Differentiate</a:t>
            </a:r>
            <a:r>
              <a:rPr lang="en-US"/>
              <a:t> J2250 with improved pricing, enhanced clinical messaging, and better support programs.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Implement targeted campaigns to re-engage disengaged HCPs.</a:t>
            </a:r>
          </a:p>
          <a:p>
            <a:r>
              <a:rPr lang="en-US" b="1"/>
              <a:t>For J3010 (Product 3): Sustain Rapid Growth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Expand into underpenetrated regions to capture more market share.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Reinforce </a:t>
            </a:r>
            <a:r>
              <a:rPr lang="en-US" b="1"/>
              <a:t>prescriber education</a:t>
            </a:r>
            <a:r>
              <a:rPr lang="en-US"/>
              <a:t> and share real-world outcomes to solidify growth.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Maintain aggressive marketing strategies to stay ahead of competitors.</a:t>
            </a:r>
          </a:p>
          <a:p>
            <a:r>
              <a:rPr lang="en-US" b="1"/>
              <a:t>For J2704 (Product 4): Leverage Emerging Potential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Increase focus on </a:t>
            </a:r>
            <a:r>
              <a:rPr lang="en-US" b="1"/>
              <a:t>HCP education</a:t>
            </a:r>
            <a:r>
              <a:rPr lang="en-US"/>
              <a:t> and build awareness around clinical benefits.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Target regions where J2250 and J1885 are underperforming to capture market share.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Highlight cost-effectiveness and improved adoption rates to attract prescribers.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1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641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34A3-28E8-F69B-1382-EE4061ED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DB8847-8F28-7F93-35BD-29A81970D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D40FA-B4E8-88A0-438A-6FA6631A8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FCA0-DB8F-0B48-C947-B1E84E0F9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9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ea typeface="Calibri"/>
                <a:cs typeface="Calibri"/>
              </a:rPr>
              <a:t>Plot 1:</a:t>
            </a:r>
            <a:endParaRPr lang="en-US" b="1"/>
          </a:p>
          <a:p>
            <a:r>
              <a:rPr lang="en-US" b="1"/>
              <a:t>High Adoption of Product 1 (J1885):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Product 1 (J1885) consistently leads across </a:t>
            </a:r>
            <a:r>
              <a:rPr lang="en-US" b="1"/>
              <a:t>all age groups</a:t>
            </a:r>
            <a:r>
              <a:rPr lang="en-US"/>
              <a:t>, with significantly higher patient numbers, especially in the </a:t>
            </a:r>
            <a:r>
              <a:rPr lang="en-US" b="1"/>
              <a:t>61-70</a:t>
            </a:r>
            <a:r>
              <a:rPr lang="en-US"/>
              <a:t> and </a:t>
            </a:r>
            <a:r>
              <a:rPr lang="en-US" b="1"/>
              <a:t>71-80</a:t>
            </a:r>
            <a:r>
              <a:rPr lang="en-US"/>
              <a:t> age ranges.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This indicates strong market dominance and customer preference for Product 1.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Moderate Uptake for Competitor Product 3 (J3010):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Product 3 (J3010) shows </a:t>
            </a:r>
            <a:r>
              <a:rPr lang="en-US" b="1"/>
              <a:t>steady growth</a:t>
            </a:r>
            <a:r>
              <a:rPr lang="en-US"/>
              <a:t> in patient numbers, particularly in older age groups (61-80+), where it rivals J1885's share.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Its growth highlights increasing competitiveness, particularly among older patients.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Lagging Performance of Product 2 (J2250):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Product 2 (J2250) has a relatively </a:t>
            </a:r>
            <a:r>
              <a:rPr lang="en-US" b="1"/>
              <a:t>lower patient count</a:t>
            </a:r>
            <a:r>
              <a:rPr lang="en-US"/>
              <a:t> across all age groups, suggesting it is underperforming and less preferred.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decline is most evident in older age groups</a:t>
            </a:r>
            <a:r>
              <a:rPr lang="en-US"/>
              <a:t> where demand for other products (like J1885 and J3010) increases.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Plot 2: </a:t>
            </a:r>
            <a:endParaRPr lang="en-US" b="1"/>
          </a:p>
          <a:p>
            <a:r>
              <a:rPr lang="en-US" b="1"/>
              <a:t>Dominance of Product 1 (J1885):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Product 1 (J1885) accounts for </a:t>
            </a:r>
            <a:r>
              <a:rPr lang="en-US" b="1"/>
              <a:t>65%-68% of total claims</a:t>
            </a:r>
            <a:r>
              <a:rPr lang="en-US"/>
              <a:t> across all age groups, showing its dominance and consistent adoption.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The claim percentage stability indicates strong trust and reliance on Product 1.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Growing Claims for Product 3 (J3010):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Product 3 (J3010) consistently contributes </a:t>
            </a:r>
            <a:r>
              <a:rPr lang="en-US" b="1"/>
              <a:t>20%-22% of claims</a:t>
            </a:r>
            <a:r>
              <a:rPr lang="en-US"/>
              <a:t> in older age groups (51+).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This reflects Product 3's increasing penetration into the market, particularly among older patients.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Low Market Share for Product 2 (J2250):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Product 2 (J2250) shows </a:t>
            </a:r>
            <a:r>
              <a:rPr lang="en-US" b="1"/>
              <a:t>minimal claim contributions</a:t>
            </a:r>
            <a:r>
              <a:rPr lang="en-US"/>
              <a:t> (7%-8%) across all age groups.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Its lower claim percentages indicate a limited role in the overall market, suggesting that customers prefer alternatives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  <a:p>
            <a:r>
              <a:rPr lang="en-US" b="1"/>
              <a:t>Key Recommendations to Increase Market Share for Product 2: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Position Product 2 as a Value Alternative: </a:t>
            </a:r>
            <a:r>
              <a:rPr lang="en-US"/>
              <a:t>Highlight Product 2's benefits in terms of cost-effectiveness or specific features that address patient needs, especially in older age groups.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Target Untapped Segments: </a:t>
            </a:r>
            <a:r>
              <a:rPr lang="en-US"/>
              <a:t>Focus on younger age groups (18-50), where J1885 dominates, but Product 2 has an opportunity to capture new patients.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Counter Competitor Product 3 (J3010): </a:t>
            </a:r>
            <a:r>
              <a:rPr lang="en-US"/>
              <a:t>Product 3 is steadily growing in older segments. A targeted campaign emphasizing Product 2’s unique selling points can slow Product 3’s momentum.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37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Patient volume in the </a:t>
            </a:r>
            <a:r>
              <a:rPr lang="en-US" b="1"/>
              <a:t>18-30</a:t>
            </a:r>
            <a:r>
              <a:rPr lang="en-US"/>
              <a:t> and </a:t>
            </a:r>
            <a:r>
              <a:rPr lang="en-US" b="1"/>
              <a:t>31-40</a:t>
            </a:r>
            <a:r>
              <a:rPr lang="en-US"/>
              <a:t> age groups is moderate (463 and 416, respectively), but their claim percentages (12.1% and 10.8%) are significantly lower compared to older groups.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For </a:t>
            </a:r>
            <a:r>
              <a:rPr lang="en-US" b="1"/>
              <a:t>Product 2 (J2250)</a:t>
            </a:r>
            <a:r>
              <a:rPr lang="en-US"/>
              <a:t>, this indicates an opportunity to explore alternative positioning, such as preventive care or cost-effective solutions, to improve adoption in younger demographics.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Product 1 (J1885) Dominance Threatens Product 2 (J2250)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Across all age groups, </a:t>
            </a:r>
            <a:r>
              <a:rPr lang="en-US" b="1"/>
              <a:t>Product 1 (J1885)</a:t>
            </a:r>
            <a:r>
              <a:rPr lang="en-US"/>
              <a:t> is the clear leader, contributing to the majority of patient volume and claim percentages.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Product 2 (J2250) must differentiate itself with specific value propositions like </a:t>
            </a:r>
            <a:r>
              <a:rPr lang="en-US" b="1"/>
              <a:t>lower cost, faster recovery</a:t>
            </a:r>
            <a:r>
              <a:rPr lang="en-US"/>
              <a:t>, or </a:t>
            </a:r>
            <a:r>
              <a:rPr lang="en-US" b="1"/>
              <a:t>unique clinical benefits</a:t>
            </a:r>
            <a:r>
              <a:rPr lang="en-US"/>
              <a:t> to compete more effectively.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Potential to Boost Product 2 (J2250) Adoption Through Partnerships</a:t>
            </a:r>
            <a:r>
              <a:rPr lang="en-US"/>
              <a:t>: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The combined data shows that older demographics are key drivers for patient volume and claims.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Partnering with healthcare providers to offer </a:t>
            </a:r>
            <a:r>
              <a:rPr lang="en-US" b="1"/>
              <a:t>discounts, awareness programs, or bundled treatments</a:t>
            </a:r>
            <a:r>
              <a:rPr lang="en-US"/>
              <a:t> for the 61-70, 71-80, and 81+ age groups could significantly improve adoption for Product 2.</a:t>
            </a:r>
            <a:endParaRPr lang="en-US">
              <a:ea typeface="Calibri"/>
              <a:cs typeface="Calibri"/>
            </a:endParaRPr>
          </a:p>
          <a:p>
            <a:r>
              <a:rPr lang="en-US" b="1"/>
              <a:t>Focus on Product Positioning and Marketing in High-Impact Segments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Since the </a:t>
            </a:r>
            <a:r>
              <a:rPr lang="en-US" b="1"/>
              <a:t>41-50 age group</a:t>
            </a:r>
            <a:r>
              <a:rPr lang="en-US"/>
              <a:t> has both the </a:t>
            </a:r>
            <a:r>
              <a:rPr lang="en-US" b="1"/>
              <a:t>lowest patient volume (377)</a:t>
            </a:r>
            <a:r>
              <a:rPr lang="en-US"/>
              <a:t> and </a:t>
            </a:r>
            <a:r>
              <a:rPr lang="en-US" b="1"/>
              <a:t>lowest claim percentage (9.3%)</a:t>
            </a:r>
            <a:r>
              <a:rPr lang="en-US"/>
              <a:t>, targeting efforts here might yield limited returns.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Redirecting marketing efforts toward the </a:t>
            </a:r>
            <a:r>
              <a:rPr lang="en-US" b="1"/>
              <a:t>61-70 and 71-80 age groups</a:t>
            </a:r>
            <a:r>
              <a:rPr lang="en-US"/>
              <a:t>, where patient volume and claim contributions are highest, can have a greater impact on overall market share.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B22F4-435C-4975-A4BC-D93BF61E7CA2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7E59-ED05-55A9-8DBC-AAA5C397F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19DC9-01B5-A694-9532-83DFF74A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8850A-ED83-7A96-9E1E-B4EAA1FC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9B135-39DC-766D-7996-1F99B397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D2662-E53C-4AC4-FA79-E9852B44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8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FF40-B8ED-6E00-584A-A6D54AB3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70196-1EA7-BFBF-7AE8-116F3B103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A5151-AD83-BF3A-06EF-60076A07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A150E-2CBF-FDE6-F7EC-84DF16AC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C9E7C-3BAB-F19A-0222-A2F61C8B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7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A124E-EB6F-7CDC-1F76-26E3A48B7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62064-57A5-5784-87FB-3C582F239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55E1E-0762-16C7-F0D8-B185CE06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FFE47-7A4A-A3B6-1FE9-A472F4589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51A3F-CC77-1F4A-21B6-87A7D14C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97C3-C6A5-1EBA-B57A-DDC2AAF3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83EE4-CD1D-7125-2154-1120A627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EC83-5A4F-FB74-EE1A-A80793A65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0E366-EF19-1308-34B2-C9E04ADF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F3EB-FE66-AC90-4E81-B7A6EF61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F5A7-6A19-214E-C0F7-29507D28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BB724-3FB5-B8A5-0A03-21AB2E9B1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04551-4EF1-9D38-F09D-AAC0B2BD7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FFC8-D10F-C871-4E86-A323BC2B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50B9B-914E-CE4A-F089-0AEAE303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76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CF14-6A90-5358-82B7-C997A997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12F08-4EBE-2033-AB4E-81704CDB3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BBECC-6785-C478-6804-B96DEC42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B8C34-C834-21CA-3033-DDBDA808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8270C-143A-E42B-5CDB-FCEB4E50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149A-B578-DECD-457C-234E0CD7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3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F66A-1426-3229-CFEA-C3E457F2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0A3C5-C1F0-60F3-87E4-ACD0902BA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57481-8154-E6B5-268C-3F44E1F76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90A62B-2F12-6FCF-7A15-D97319A73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D82EC-CA30-8BC0-A253-C64843D7D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66B47-1FB7-D4E5-466D-44138DE0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E734B-3311-C6AC-C085-82504A61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DD3393-A8CD-8F29-FAAD-048A1FA4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0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12C0-FFBF-D919-E63C-2B862DF0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450E6-3E67-D4BC-C515-39D7D03C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F850E-7A2D-7B9D-F7B3-83CDC509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E2F93-B04A-81A0-CAD3-1299956A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4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47B07-789E-047F-2C2D-160758C7A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25EBC-1F00-5FE4-FBD9-60DA0D88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088F0-A5AE-A1ED-94D6-848FE3E3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6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5AA0-AC94-A898-6E33-694E5865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BB3C6-104C-FBC9-D7BE-04B6435CB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1B02-9971-2B10-476A-1A1D77E9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CFC8B-1DAB-2092-63A5-8F468682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D1545-DE7B-0176-0DB9-3C4A854C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F6FF5-06A7-4F83-936B-6577B0D0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5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17BF-3B1D-4E8D-C898-CBA8F011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D69058-BCE5-9136-9D81-0619FA693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674-19E4-606C-4200-9189E8E9C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E4E70-5770-6517-082B-6AD6096B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BCBD-E652-70A0-338A-EEBBFB0A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5D9AC-70D8-D2D0-338E-267B0D55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1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90123C-2688-EF96-22D5-A2F8E613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647B2-136B-E05F-1324-835459479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0435A-5749-BB80-E02D-4A5F89FEA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D70B6C-635F-B846-A73C-4C8FD50DCDB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BFEB4-4595-E3ED-2343-548848B7E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88FD7-2148-BACD-5A8B-B3B427E90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4EB6A3-1D32-824D-A436-1E3B0C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1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s/summary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A7523-A351-07FD-742D-ABBD99FBE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Helvetica"/>
                <a:cs typeface="Helvetica"/>
              </a:rPr>
              <a:t>J&amp;K</a:t>
            </a:r>
            <a:endParaRPr lang="en-US" sz="4400" dirty="0">
              <a:latin typeface="Helvetica" pitchFamily="2" charset="0"/>
              <a:cs typeface="Helvetic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0D7BF-7D4C-CC94-9F68-73FAA69C4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Presented by: Group 3</a:t>
            </a:r>
          </a:p>
        </p:txBody>
      </p:sp>
      <p:pic>
        <p:nvPicPr>
          <p:cNvPr id="4" name="Picture 3" descr="A castle on a cliff with boats in the water&#10;&#10;Description automatically generated">
            <a:extLst>
              <a:ext uri="{FF2B5EF4-FFF2-40B4-BE49-F238E27FC236}">
                <a16:creationId xmlns:a16="http://schemas.microsoft.com/office/drawing/2014/main" id="{66FBA026-71A7-AF8E-3F86-868779BC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6" r="-1" b="81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431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81E1F-9D72-47F9-A181-E98FFE752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Distribution of Patients and Claims by Age Group and Procedure Code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319DB-1095-84CE-D50F-5B201A0305D4}"/>
              </a:ext>
            </a:extLst>
          </p:cNvPr>
          <p:cNvSpPr txBox="1"/>
          <p:nvPr/>
        </p:nvSpPr>
        <p:spPr>
          <a:xfrm>
            <a:off x="5333999" y="3925501"/>
            <a:ext cx="6214871" cy="253617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700"/>
          </a:p>
        </p:txBody>
      </p:sp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9116FBB-5E41-FF1F-55A5-2FB63FD2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72" b="-28572"/>
          <a:stretch/>
        </p:blipFill>
        <p:spPr>
          <a:xfrm>
            <a:off x="205619" y="240074"/>
            <a:ext cx="5682060" cy="44403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75E4C2-517B-EECD-7788-198CD6B7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381" y="496559"/>
            <a:ext cx="6083905" cy="3166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84456-3422-4F98-3869-18E3D4C36910}"/>
              </a:ext>
            </a:extLst>
          </p:cNvPr>
          <p:cNvSpPr txBox="1"/>
          <p:nvPr/>
        </p:nvSpPr>
        <p:spPr>
          <a:xfrm>
            <a:off x="4562039" y="1785922"/>
            <a:ext cx="3657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>
                <a:solidFill>
                  <a:srgbClr val="FF0000"/>
                </a:solidFill>
              </a:rPr>
              <a:t>69%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092DF5E-F9B5-18DD-896C-60757710DD90}"/>
              </a:ext>
            </a:extLst>
          </p:cNvPr>
          <p:cNvSpPr/>
          <p:nvPr/>
        </p:nvSpPr>
        <p:spPr>
          <a:xfrm rot="16500000">
            <a:off x="4834890" y="1844038"/>
            <a:ext cx="83820" cy="83820"/>
          </a:xfrm>
          <a:prstGeom prst="rightArrow">
            <a:avLst/>
          </a:prstGeom>
          <a:solidFill>
            <a:srgbClr val="E26B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1AA70-5935-A4A4-FEDE-2278610E3249}"/>
              </a:ext>
            </a:extLst>
          </p:cNvPr>
          <p:cNvSpPr txBox="1"/>
          <p:nvPr/>
        </p:nvSpPr>
        <p:spPr>
          <a:xfrm>
            <a:off x="4860450" y="2593642"/>
            <a:ext cx="3657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>
                <a:solidFill>
                  <a:srgbClr val="00B050"/>
                </a:solidFill>
              </a:rPr>
              <a:t>22%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E8693FA-5B97-6D81-DA19-EDCDB0FD66AD}"/>
              </a:ext>
            </a:extLst>
          </p:cNvPr>
          <p:cNvSpPr/>
          <p:nvPr/>
        </p:nvSpPr>
        <p:spPr>
          <a:xfrm rot="16500000">
            <a:off x="5138897" y="2643754"/>
            <a:ext cx="83820" cy="83820"/>
          </a:xfrm>
          <a:prstGeom prst="rightArrow">
            <a:avLst/>
          </a:prstGeom>
          <a:solidFill>
            <a:srgbClr val="60B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EBC6358-9B09-AFDE-4622-A76FA1875BA0}"/>
              </a:ext>
            </a:extLst>
          </p:cNvPr>
          <p:cNvSpPr/>
          <p:nvPr/>
        </p:nvSpPr>
        <p:spPr>
          <a:xfrm rot="5400000">
            <a:off x="5218987" y="2835803"/>
            <a:ext cx="83820" cy="83820"/>
          </a:xfrm>
          <a:prstGeom prst="rightArrow">
            <a:avLst/>
          </a:prstGeom>
          <a:solidFill>
            <a:srgbClr val="FF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75176-A794-D885-CA0F-A421A27ABD90}"/>
              </a:ext>
            </a:extLst>
          </p:cNvPr>
          <p:cNvSpPr txBox="1"/>
          <p:nvPr/>
        </p:nvSpPr>
        <p:spPr>
          <a:xfrm>
            <a:off x="4907993" y="2777686"/>
            <a:ext cx="3948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>
                <a:solidFill>
                  <a:srgbClr val="FFC000"/>
                </a:solidFill>
              </a:rPr>
              <a:t>9.4%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1A3DB8-D7DE-D84C-4599-BE9528E5321A}"/>
              </a:ext>
            </a:extLst>
          </p:cNvPr>
          <p:cNvSpPr txBox="1"/>
          <p:nvPr/>
        </p:nvSpPr>
        <p:spPr>
          <a:xfrm>
            <a:off x="4243230" y="932036"/>
            <a:ext cx="116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rgbClr val="3D87BB"/>
                </a:solidFill>
              </a:rPr>
              <a:t>Stable but slightly declining after 2017.</a:t>
            </a:r>
            <a:endParaRPr lang="en-IN" sz="600">
              <a:solidFill>
                <a:srgbClr val="3D87BB"/>
              </a:solidFill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B675ECF-6DE1-46C4-2998-58766C066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9747"/>
              </p:ext>
            </p:extLst>
          </p:nvPr>
        </p:nvGraphicFramePr>
        <p:xfrm>
          <a:off x="9984486" y="935833"/>
          <a:ext cx="1333500" cy="274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9029682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3D87BB"/>
                          </a:solidFill>
                        </a:rPr>
                        <a:t>Peaked in 2017 but dropped in 2018.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94937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5287665-FE78-4FEE-6D55-C02F6403C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918888"/>
              </p:ext>
            </p:extLst>
          </p:nvPr>
        </p:nvGraphicFramePr>
        <p:xfrm>
          <a:off x="9450511" y="2593642"/>
          <a:ext cx="1333500" cy="27432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9029682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600">
                          <a:solidFill>
                            <a:srgbClr val="FF9333"/>
                          </a:solidFill>
                        </a:rPr>
                        <a:t>Slight Decline, Stagnant 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94937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4D5E637-39D9-2DBF-661C-E60E630647E2}"/>
              </a:ext>
            </a:extLst>
          </p:cNvPr>
          <p:cNvSpPr txBox="1"/>
          <p:nvPr/>
        </p:nvSpPr>
        <p:spPr>
          <a:xfrm>
            <a:off x="11195012" y="2647762"/>
            <a:ext cx="3352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>
                <a:solidFill>
                  <a:srgbClr val="4BAE4B"/>
                </a:solidFill>
              </a:rPr>
              <a:t>28%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82F0E79-C21B-2A37-744A-A6385B1EF048}"/>
              </a:ext>
            </a:extLst>
          </p:cNvPr>
          <p:cNvSpPr/>
          <p:nvPr/>
        </p:nvSpPr>
        <p:spPr>
          <a:xfrm rot="16500000">
            <a:off x="11052493" y="2055864"/>
            <a:ext cx="83820" cy="83820"/>
          </a:xfrm>
          <a:prstGeom prst="rightArrow">
            <a:avLst/>
          </a:prstGeom>
          <a:solidFill>
            <a:srgbClr val="E26B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584A5BF-CC17-68F0-4CEC-998526570A11}"/>
              </a:ext>
            </a:extLst>
          </p:cNvPr>
          <p:cNvSpPr/>
          <p:nvPr/>
        </p:nvSpPr>
        <p:spPr>
          <a:xfrm rot="16500000">
            <a:off x="11450915" y="2700315"/>
            <a:ext cx="83820" cy="83820"/>
          </a:xfrm>
          <a:prstGeom prst="rightArrow">
            <a:avLst/>
          </a:prstGeom>
          <a:solidFill>
            <a:srgbClr val="4BAE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D8B3EE-D9EB-8C89-2FD5-CEE0C5175DB4}"/>
              </a:ext>
            </a:extLst>
          </p:cNvPr>
          <p:cNvSpPr txBox="1"/>
          <p:nvPr/>
        </p:nvSpPr>
        <p:spPr>
          <a:xfrm>
            <a:off x="10785876" y="2029517"/>
            <a:ext cx="3352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>
                <a:solidFill>
                  <a:srgbClr val="FF0000"/>
                </a:solidFill>
              </a:rPr>
              <a:t>86%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E54F7F-7058-2886-80F5-48EA59FA6EB1}"/>
              </a:ext>
            </a:extLst>
          </p:cNvPr>
          <p:cNvSpPr txBox="1"/>
          <p:nvPr/>
        </p:nvSpPr>
        <p:spPr>
          <a:xfrm>
            <a:off x="5892558" y="3870839"/>
            <a:ext cx="5692140" cy="26314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J3010 (Product 3):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High Growth: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 Significant increases in both patients and claims per writer show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strong prescriber engagement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.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Market Appeal: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 J3010 is rapidly gaining market preference over J1885 and J2250.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J1885 (Product 1):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Stable but Declining: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 Remains a leader but shows signs of erosion in both claims and patients per writer.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Competition Threat: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 J3010 is actively capturing J1885’s market share.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J2250 (Product 2):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Underperforming: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 Consistent decline in patients and claims per writer highlights poor market retention and lack of differentiation.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J2704 (Product 4):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Promising Growth: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 Demonstrates steady improvement, with a 28% growth in claims per writer and 22% in patients per writer.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effectLst/>
                <a:latin typeface="Times New Roman"/>
                <a:cs typeface="Arial"/>
              </a:rPr>
              <a:t>Positioned as an emerging competitor to challenge J1885 and J2250.</a:t>
            </a:r>
            <a:endParaRPr lang="en-US" altLang="en-US" sz="1100" b="0" i="0" u="none" strike="noStrike" cap="none" normalizeH="0" baseline="0">
              <a:ln>
                <a:noFill/>
              </a:ln>
              <a:effectLst/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36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6DE43-69AB-60DA-20AE-D1FBB68E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27" y="502919"/>
            <a:ext cx="3927200" cy="18195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b="1" kern="1200">
                <a:latin typeface="Times New Roman"/>
                <a:cs typeface="Times New Roman"/>
              </a:rPr>
              <a:t>Claims Volume Trends for </a:t>
            </a:r>
            <a:r>
              <a:rPr lang="en-US" sz="2000" b="1">
                <a:latin typeface="Times New Roman"/>
                <a:cs typeface="Times New Roman"/>
              </a:rPr>
              <a:t>Product 2 vs</a:t>
            </a:r>
            <a:r>
              <a:rPr lang="en-US" sz="2000" b="1" kern="1200">
                <a:latin typeface="Times New Roman"/>
                <a:cs typeface="Times New Roman"/>
              </a:rPr>
              <a:t> </a:t>
            </a:r>
            <a:r>
              <a:rPr lang="en-US" sz="2000" b="1">
                <a:latin typeface="Times New Roman"/>
                <a:cs typeface="Times New Roman"/>
              </a:rPr>
              <a:t>Product 3 </a:t>
            </a:r>
            <a:br>
              <a:rPr lang="en-US" sz="2000" b="1">
                <a:latin typeface="Times New Roman"/>
                <a:cs typeface="Times New Roman"/>
              </a:rPr>
            </a:br>
            <a:r>
              <a:rPr lang="en-US" sz="2000" b="1" kern="1200">
                <a:latin typeface="Times New Roman"/>
                <a:cs typeface="Times New Roman"/>
              </a:rPr>
              <a:t>Across Top 5 Territories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703DC-530F-54E6-20EA-7FAEBC748A0D}"/>
              </a:ext>
            </a:extLst>
          </p:cNvPr>
          <p:cNvSpPr txBox="1"/>
          <p:nvPr/>
        </p:nvSpPr>
        <p:spPr>
          <a:xfrm>
            <a:off x="4611962" y="181187"/>
            <a:ext cx="6843776" cy="2614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0" b="1">
                <a:latin typeface="Times New Roman"/>
                <a:cs typeface="Times New Roman"/>
              </a:rPr>
              <a:t>Significant Decline for J2250 (Product 2)</a:t>
            </a:r>
            <a:r>
              <a:rPr lang="en-US" sz="950">
                <a:latin typeface="Times New Roman"/>
                <a:cs typeface="Times New Roman"/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50" b="1">
                <a:latin typeface="Times New Roman"/>
                <a:cs typeface="Times New Roman"/>
              </a:rPr>
              <a:t>J2250 saw sharp declines (50%-70%)</a:t>
            </a:r>
            <a:r>
              <a:rPr lang="en-US" sz="950">
                <a:latin typeface="Times New Roman"/>
                <a:cs typeface="Times New Roman"/>
              </a:rPr>
              <a:t> in all five territories, indicating an erosion of market share and lack of retention among HCPs.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0" b="1">
                <a:latin typeface="Times New Roman"/>
                <a:cs typeface="Times New Roman"/>
              </a:rPr>
              <a:t>Strong Growth for J3010 (Product 3)</a:t>
            </a:r>
            <a:r>
              <a:rPr lang="en-US" sz="950">
                <a:latin typeface="Times New Roman"/>
                <a:cs typeface="Times New Roman"/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50">
                <a:latin typeface="Times New Roman"/>
                <a:cs typeface="Times New Roman"/>
              </a:rPr>
              <a:t>In contrast, </a:t>
            </a:r>
            <a:r>
              <a:rPr lang="en-US" sz="950" b="1">
                <a:latin typeface="Times New Roman"/>
                <a:cs typeface="Times New Roman"/>
              </a:rPr>
              <a:t>J3010 experienced growth across all territories</a:t>
            </a:r>
            <a:r>
              <a:rPr lang="en-US" sz="950">
                <a:latin typeface="Times New Roman"/>
                <a:cs typeface="Times New Roman"/>
              </a:rPr>
              <a:t>, with New York, NY showing a </a:t>
            </a:r>
            <a:r>
              <a:rPr lang="en-US" sz="950" b="1">
                <a:latin typeface="Times New Roman"/>
                <a:cs typeface="Times New Roman"/>
              </a:rPr>
              <a:t>91% surge in claims volume</a:t>
            </a:r>
            <a:r>
              <a:rPr lang="en-US" sz="950">
                <a:latin typeface="Times New Roman"/>
                <a:cs typeface="Times New Roman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50">
                <a:latin typeface="Times New Roman"/>
                <a:cs typeface="Times New Roman"/>
              </a:rPr>
              <a:t>This highlights Product 3's strong brand positioning, superior engagement, and ability to retain HCPs in highly populated regions.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0" b="1">
                <a:latin typeface="Times New Roman"/>
                <a:cs typeface="Times New Roman"/>
              </a:rPr>
              <a:t>Dominance in Key Territories</a:t>
            </a:r>
            <a:r>
              <a:rPr lang="en-US" sz="950">
                <a:latin typeface="Times New Roman"/>
                <a:cs typeface="Times New Roman"/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50" b="1">
                <a:latin typeface="Times New Roman"/>
                <a:cs typeface="Times New Roman"/>
              </a:rPr>
              <a:t>New York, NY</a:t>
            </a:r>
            <a:r>
              <a:rPr lang="en-US" sz="950">
                <a:latin typeface="Times New Roman"/>
                <a:cs typeface="Times New Roman"/>
              </a:rPr>
              <a:t> and </a:t>
            </a:r>
            <a:r>
              <a:rPr lang="en-US" sz="950" b="1">
                <a:latin typeface="Times New Roman"/>
                <a:cs typeface="Times New Roman"/>
              </a:rPr>
              <a:t>LA-San Diego, CA</a:t>
            </a:r>
            <a:r>
              <a:rPr lang="en-US" sz="950">
                <a:latin typeface="Times New Roman"/>
                <a:cs typeface="Times New Roman"/>
              </a:rPr>
              <a:t> are critical markets where J3010 is outperforming J2250 by </a:t>
            </a:r>
            <a:r>
              <a:rPr lang="en-US" sz="950" b="1">
                <a:latin typeface="Times New Roman"/>
                <a:cs typeface="Times New Roman"/>
              </a:rPr>
              <a:t>4x to 6x</a:t>
            </a:r>
            <a:r>
              <a:rPr lang="en-US" sz="950">
                <a:latin typeface="Times New Roman"/>
                <a:cs typeface="Times New Roman"/>
              </a:rPr>
              <a:t> in claims volume.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50" b="1">
                <a:latin typeface="Times New Roman"/>
                <a:cs typeface="Times New Roman"/>
              </a:rPr>
              <a:t>Disparity Between Territories</a:t>
            </a:r>
            <a:r>
              <a:rPr lang="en-US" sz="950">
                <a:latin typeface="Times New Roman"/>
                <a:cs typeface="Times New Roman"/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50">
                <a:latin typeface="Times New Roman"/>
                <a:cs typeface="Times New Roman"/>
              </a:rPr>
              <a:t>Highly populated territories like </a:t>
            </a:r>
            <a:r>
              <a:rPr lang="en-US" sz="950" b="1">
                <a:latin typeface="Times New Roman"/>
                <a:cs typeface="Times New Roman"/>
              </a:rPr>
              <a:t>New York and LA-San Diego</a:t>
            </a:r>
            <a:r>
              <a:rPr lang="en-US" sz="950">
                <a:latin typeface="Times New Roman"/>
                <a:cs typeface="Times New Roman"/>
              </a:rPr>
              <a:t> show immense growth potential for J3010.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50">
                <a:latin typeface="Times New Roman"/>
                <a:cs typeface="Times New Roman"/>
              </a:rPr>
              <a:t>Meanwhile, less populated areas like </a:t>
            </a:r>
            <a:r>
              <a:rPr lang="en-US" sz="950" b="1">
                <a:latin typeface="Times New Roman"/>
                <a:cs typeface="Times New Roman"/>
              </a:rPr>
              <a:t>Phoenix and Minneapolis</a:t>
            </a:r>
            <a:r>
              <a:rPr lang="en-US" sz="950">
                <a:latin typeface="Times New Roman"/>
                <a:cs typeface="Times New Roman"/>
              </a:rPr>
              <a:t> exhibit smaller increases, making them critical targets for mid-term recovery strategies for J2250.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50">
              <a:latin typeface="Times New Roman"/>
              <a:cs typeface="Times New Roman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1D741C-FA66-F5B3-2506-4F59FC74B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7897" y="2765069"/>
            <a:ext cx="10700948" cy="39593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C71D1A-8CD9-B468-BDF6-7BF01EAEDB0F}"/>
              </a:ext>
            </a:extLst>
          </p:cNvPr>
          <p:cNvCxnSpPr>
            <a:cxnSpLocks/>
          </p:cNvCxnSpPr>
          <p:nvPr/>
        </p:nvCxnSpPr>
        <p:spPr>
          <a:xfrm>
            <a:off x="3087232" y="4744745"/>
            <a:ext cx="1642084" cy="1243100"/>
          </a:xfrm>
          <a:prstGeom prst="line">
            <a:avLst/>
          </a:prstGeom>
          <a:ln w="28575">
            <a:solidFill>
              <a:srgbClr val="C789E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BB4CA1A-E57B-7AFC-AB04-30CABE31B7AB}"/>
              </a:ext>
            </a:extLst>
          </p:cNvPr>
          <p:cNvSpPr txBox="1"/>
          <p:nvPr/>
        </p:nvSpPr>
        <p:spPr>
          <a:xfrm>
            <a:off x="4425241" y="5556668"/>
            <a:ext cx="360000" cy="200055"/>
          </a:xfrm>
          <a:prstGeom prst="rect">
            <a:avLst/>
          </a:prstGeom>
          <a:solidFill>
            <a:srgbClr val="C789E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71%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42497C-FCA0-4CD9-78CD-F7DDF27165BB}"/>
              </a:ext>
            </a:extLst>
          </p:cNvPr>
          <p:cNvCxnSpPr>
            <a:cxnSpLocks/>
          </p:cNvCxnSpPr>
          <p:nvPr/>
        </p:nvCxnSpPr>
        <p:spPr>
          <a:xfrm>
            <a:off x="3293806" y="5597874"/>
            <a:ext cx="1658570" cy="581598"/>
          </a:xfrm>
          <a:prstGeom prst="line">
            <a:avLst/>
          </a:prstGeom>
          <a:ln w="28575">
            <a:solidFill>
              <a:srgbClr val="4A9EB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F7B27-1D44-5D19-4102-EF5286AFDE2D}"/>
              </a:ext>
            </a:extLst>
          </p:cNvPr>
          <p:cNvCxnSpPr>
            <a:cxnSpLocks/>
          </p:cNvCxnSpPr>
          <p:nvPr/>
        </p:nvCxnSpPr>
        <p:spPr>
          <a:xfrm>
            <a:off x="4153062" y="5200229"/>
            <a:ext cx="1610679" cy="648425"/>
          </a:xfrm>
          <a:prstGeom prst="line">
            <a:avLst/>
          </a:prstGeom>
          <a:ln w="28575">
            <a:solidFill>
              <a:srgbClr val="9E924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EB5999-AD2C-07B8-2AA2-B785DC3EAC10}"/>
              </a:ext>
            </a:extLst>
          </p:cNvPr>
          <p:cNvCxnSpPr>
            <a:cxnSpLocks/>
          </p:cNvCxnSpPr>
          <p:nvPr/>
        </p:nvCxnSpPr>
        <p:spPr>
          <a:xfrm>
            <a:off x="3599350" y="3363257"/>
            <a:ext cx="1601817" cy="1792039"/>
          </a:xfrm>
          <a:prstGeom prst="line">
            <a:avLst/>
          </a:prstGeom>
          <a:ln w="28575">
            <a:solidFill>
              <a:srgbClr val="E6819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A89EE6-71BB-BE15-0190-5DD89BDDC2B5}"/>
              </a:ext>
            </a:extLst>
          </p:cNvPr>
          <p:cNvCxnSpPr>
            <a:cxnSpLocks/>
          </p:cNvCxnSpPr>
          <p:nvPr/>
        </p:nvCxnSpPr>
        <p:spPr>
          <a:xfrm>
            <a:off x="3849232" y="3224869"/>
            <a:ext cx="1609709" cy="1824676"/>
          </a:xfrm>
          <a:prstGeom prst="line">
            <a:avLst/>
          </a:prstGeom>
          <a:ln w="28575">
            <a:solidFill>
              <a:srgbClr val="43A17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C98A32-9698-2001-4DD6-030CA38758C4}"/>
              </a:ext>
            </a:extLst>
          </p:cNvPr>
          <p:cNvCxnSpPr>
            <a:cxnSpLocks/>
          </p:cNvCxnSpPr>
          <p:nvPr/>
        </p:nvCxnSpPr>
        <p:spPr>
          <a:xfrm flipV="1">
            <a:off x="9449535" y="5379576"/>
            <a:ext cx="1652053" cy="235324"/>
          </a:xfrm>
          <a:prstGeom prst="line">
            <a:avLst/>
          </a:prstGeom>
          <a:ln w="28575">
            <a:solidFill>
              <a:srgbClr val="9E924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29E7CB-908A-1C8C-6066-FEF80915850D}"/>
              </a:ext>
            </a:extLst>
          </p:cNvPr>
          <p:cNvCxnSpPr>
            <a:cxnSpLocks/>
          </p:cNvCxnSpPr>
          <p:nvPr/>
        </p:nvCxnSpPr>
        <p:spPr>
          <a:xfrm flipH="1">
            <a:off x="9188148" y="3173489"/>
            <a:ext cx="1598484" cy="1578187"/>
          </a:xfrm>
          <a:prstGeom prst="line">
            <a:avLst/>
          </a:prstGeom>
          <a:ln w="28575">
            <a:solidFill>
              <a:srgbClr val="43A17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1DFEB2-10CA-B9D8-5CFA-0C342EB41BDA}"/>
              </a:ext>
            </a:extLst>
          </p:cNvPr>
          <p:cNvCxnSpPr>
            <a:cxnSpLocks/>
          </p:cNvCxnSpPr>
          <p:nvPr/>
        </p:nvCxnSpPr>
        <p:spPr>
          <a:xfrm flipV="1">
            <a:off x="8868697" y="4323044"/>
            <a:ext cx="1632155" cy="294701"/>
          </a:xfrm>
          <a:prstGeom prst="line">
            <a:avLst/>
          </a:prstGeom>
          <a:ln w="28575">
            <a:solidFill>
              <a:srgbClr val="E68193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00FBE8-3574-3995-1860-225F214EF63F}"/>
              </a:ext>
            </a:extLst>
          </p:cNvPr>
          <p:cNvCxnSpPr>
            <a:cxnSpLocks/>
          </p:cNvCxnSpPr>
          <p:nvPr/>
        </p:nvCxnSpPr>
        <p:spPr>
          <a:xfrm flipH="1">
            <a:off x="8592651" y="5767300"/>
            <a:ext cx="1761040" cy="203576"/>
          </a:xfrm>
          <a:prstGeom prst="line">
            <a:avLst/>
          </a:prstGeom>
          <a:ln w="28575">
            <a:solidFill>
              <a:srgbClr val="4A9EB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64C969-06FB-88F1-6292-818E95C3D07A}"/>
              </a:ext>
            </a:extLst>
          </p:cNvPr>
          <p:cNvCxnSpPr>
            <a:cxnSpLocks/>
          </p:cNvCxnSpPr>
          <p:nvPr/>
        </p:nvCxnSpPr>
        <p:spPr>
          <a:xfrm flipH="1">
            <a:off x="8440251" y="5278145"/>
            <a:ext cx="1598484" cy="323317"/>
          </a:xfrm>
          <a:prstGeom prst="line">
            <a:avLst/>
          </a:prstGeom>
          <a:ln w="28575">
            <a:solidFill>
              <a:srgbClr val="C789E5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EE8A9EC-7E72-D5B4-86B7-DFBB79EBD35B}"/>
              </a:ext>
            </a:extLst>
          </p:cNvPr>
          <p:cNvSpPr txBox="1"/>
          <p:nvPr/>
        </p:nvSpPr>
        <p:spPr>
          <a:xfrm>
            <a:off x="4350584" y="5108076"/>
            <a:ext cx="360000" cy="200055"/>
          </a:xfrm>
          <a:prstGeom prst="rect">
            <a:avLst/>
          </a:prstGeom>
          <a:solidFill>
            <a:srgbClr val="9E9241"/>
          </a:solidFill>
          <a:ln>
            <a:solidFill>
              <a:srgbClr val="9E924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53%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15CB44-FDE7-BBEB-3B22-812131AB71DC}"/>
              </a:ext>
            </a:extLst>
          </p:cNvPr>
          <p:cNvSpPr txBox="1"/>
          <p:nvPr/>
        </p:nvSpPr>
        <p:spPr>
          <a:xfrm>
            <a:off x="4130250" y="6074720"/>
            <a:ext cx="360000" cy="200055"/>
          </a:xfrm>
          <a:prstGeom prst="rect">
            <a:avLst/>
          </a:prstGeom>
          <a:solidFill>
            <a:srgbClr val="4A9EB4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70%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8A770C-98CE-F70E-AA63-7A7FFBB0554F}"/>
              </a:ext>
            </a:extLst>
          </p:cNvPr>
          <p:cNvSpPr txBox="1"/>
          <p:nvPr/>
        </p:nvSpPr>
        <p:spPr>
          <a:xfrm>
            <a:off x="10262357" y="5216799"/>
            <a:ext cx="360000" cy="200055"/>
          </a:xfrm>
          <a:prstGeom prst="rect">
            <a:avLst/>
          </a:prstGeom>
          <a:solidFill>
            <a:srgbClr val="9E924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35%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411843-A3DB-9530-388A-80E35E486591}"/>
              </a:ext>
            </a:extLst>
          </p:cNvPr>
          <p:cNvSpPr txBox="1"/>
          <p:nvPr/>
        </p:nvSpPr>
        <p:spPr>
          <a:xfrm>
            <a:off x="9448344" y="5139231"/>
            <a:ext cx="360000" cy="200055"/>
          </a:xfrm>
          <a:prstGeom prst="rect">
            <a:avLst/>
          </a:prstGeom>
          <a:solidFill>
            <a:srgbClr val="C789E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33%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44FFEA-28C7-DFBB-FBFE-AEB7433B0B15}"/>
              </a:ext>
            </a:extLst>
          </p:cNvPr>
          <p:cNvSpPr txBox="1"/>
          <p:nvPr/>
        </p:nvSpPr>
        <p:spPr>
          <a:xfrm>
            <a:off x="4902152" y="4250794"/>
            <a:ext cx="360000" cy="200055"/>
          </a:xfrm>
          <a:prstGeom prst="rect">
            <a:avLst/>
          </a:prstGeom>
          <a:solidFill>
            <a:srgbClr val="43A17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57%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6BCEFE-159E-A403-D1FB-C0D5ED18FBF0}"/>
              </a:ext>
            </a:extLst>
          </p:cNvPr>
          <p:cNvSpPr txBox="1"/>
          <p:nvPr/>
        </p:nvSpPr>
        <p:spPr>
          <a:xfrm>
            <a:off x="4154255" y="4359656"/>
            <a:ext cx="360000" cy="200055"/>
          </a:xfrm>
          <a:prstGeom prst="rect">
            <a:avLst/>
          </a:prstGeom>
          <a:solidFill>
            <a:srgbClr val="E68193"/>
          </a:solidFill>
          <a:ln>
            <a:solidFill>
              <a:srgbClr val="E6819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58%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1C0798-8B0B-73BA-A04A-E354B70D0D42}"/>
              </a:ext>
            </a:extLst>
          </p:cNvPr>
          <p:cNvSpPr txBox="1"/>
          <p:nvPr/>
        </p:nvSpPr>
        <p:spPr>
          <a:xfrm>
            <a:off x="9438512" y="5923221"/>
            <a:ext cx="360000" cy="200055"/>
          </a:xfrm>
          <a:prstGeom prst="rect">
            <a:avLst/>
          </a:prstGeom>
          <a:solidFill>
            <a:srgbClr val="4A9EB4"/>
          </a:solidFill>
          <a:ln>
            <a:solidFill>
              <a:srgbClr val="4A9EB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41%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2568B2-622F-3391-DD4E-7F8D49CADF6C}"/>
              </a:ext>
            </a:extLst>
          </p:cNvPr>
          <p:cNvSpPr txBox="1"/>
          <p:nvPr/>
        </p:nvSpPr>
        <p:spPr>
          <a:xfrm>
            <a:off x="9858735" y="4449070"/>
            <a:ext cx="360000" cy="200055"/>
          </a:xfrm>
          <a:prstGeom prst="rect">
            <a:avLst/>
          </a:prstGeom>
          <a:solidFill>
            <a:srgbClr val="E6819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93A65F-4D9B-16F9-2F90-718AB86A17B7}"/>
              </a:ext>
            </a:extLst>
          </p:cNvPr>
          <p:cNvSpPr txBox="1"/>
          <p:nvPr/>
        </p:nvSpPr>
        <p:spPr>
          <a:xfrm>
            <a:off x="9634830" y="3736712"/>
            <a:ext cx="360000" cy="200055"/>
          </a:xfrm>
          <a:prstGeom prst="rect">
            <a:avLst/>
          </a:prstGeom>
          <a:solidFill>
            <a:srgbClr val="43A17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 b="1">
                <a:solidFill>
                  <a:schemeClr val="bg1"/>
                </a:solidFill>
              </a:rPr>
              <a:t>91%</a:t>
            </a:r>
          </a:p>
        </p:txBody>
      </p:sp>
    </p:spTree>
    <p:extLst>
      <p:ext uri="{BB962C8B-B14F-4D97-AF65-F5344CB8AC3E}">
        <p14:creationId xmlns:p14="http://schemas.microsoft.com/office/powerpoint/2010/main" val="194225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54E0D-BFA3-DB44-1E82-5BA12CB6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1A6376D-D410-47C0-9D60-092D6D069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FD261-4886-3D82-4B07-7E4D6AEC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12" y="4343603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Times New Roman"/>
                <a:ea typeface="Calibri"/>
                <a:cs typeface="Calibri"/>
              </a:rPr>
              <a:t>Key Market Drivers of the Injectable Anesthesia Market</a:t>
            </a:r>
            <a:endParaRPr lang="en-US" sz="3200" b="1">
              <a:latin typeface="Times New Roman"/>
              <a:cs typeface="Times New Roman"/>
            </a:endParaRP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3190D2BA-CDB6-2D8B-CCE0-DD17BA5D6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C7A44-33DA-DEC9-A18B-BB7C7C7F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2" y="663981"/>
            <a:ext cx="5881322" cy="2659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9FC2F6-7102-0624-384E-8F4EE464D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424" y="238125"/>
            <a:ext cx="5608320" cy="3220398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23FBEB47-AF61-3280-3A04-F8DC2ABBBB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513" y="3640349"/>
            <a:ext cx="6539039" cy="242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2000" b="1">
                <a:latin typeface="Times New Roman"/>
                <a:cs typeface="Times New Roman"/>
              </a:rPr>
              <a:t>Top 5 Diagnosis Specialties:</a:t>
            </a:r>
            <a:endParaRPr lang="en-US" sz="200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000" b="1">
              <a:latin typeface="Times New Roman"/>
              <a:cs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Diagnosis Specialties (Market Driver):</a:t>
            </a:r>
            <a:endParaRPr lang="en-US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latin typeface="Times New Roman"/>
                <a:cs typeface="Times New Roman"/>
              </a:rPr>
              <a:t>Circulatory System</a:t>
            </a:r>
            <a:r>
              <a:rPr lang="en-US" sz="1000">
                <a:latin typeface="Times New Roman"/>
                <a:cs typeface="Times New Roman"/>
              </a:rPr>
              <a:t> dominates as the leading diagnosis specialty with </a:t>
            </a:r>
            <a:r>
              <a:rPr lang="en-US" sz="1000" b="1">
                <a:latin typeface="Times New Roman"/>
                <a:cs typeface="Times New Roman"/>
              </a:rPr>
              <a:t>7,280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Circulatory System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dominance aligns with procedures requiring anesthesia, like cardiovascular surgeries.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The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Circulatory System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specialty accounts for a significant 75% proportion of diagnoses, suggesting a heavy reliance on injectable anesthetics in cardiovascular procedures.</a:t>
            </a:r>
            <a:endParaRPr lang="en-US" altLang="en-US" sz="1000">
              <a:latin typeface="Times New Roman"/>
              <a:cs typeface="Times New Roman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Product </a:t>
            </a:r>
            <a:r>
              <a:rPr lang="en-US" altLang="en-US" sz="1000" b="1">
                <a:latin typeface="Times New Roman"/>
                <a:cs typeface="Times New Roman"/>
              </a:rPr>
              <a:t>3 has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captured a significant share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in this field, while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Product 2 lags behind.</a:t>
            </a:r>
            <a:endParaRPr lang="en-US" altLang="en-US" sz="1000" b="1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HCP Specialties:</a:t>
            </a:r>
            <a:endParaRPr lang="en-US" altLang="en-US" sz="1000" b="1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Anesthesiology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stands out as the key prescribing HCP specialty, significantly larger than all other specialties combined.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Competitor Product 3 likely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leverages its alignment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with Anesthesiologists and Cardiologists, driving its growth. 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latin typeface="Times New Roman"/>
                <a:cs typeface="Times New Roman"/>
              </a:rPr>
              <a:t>The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key prescribers must be a central focus for Product 2 to regain traction.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Other fields like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Cardiology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and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Orthopedics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represent high potential but are currently underleveraged by Product 2.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EC3BC-FFFD-0B68-A2D4-56E0A0B57B21}"/>
              </a:ext>
            </a:extLst>
          </p:cNvPr>
          <p:cNvSpPr txBox="1"/>
          <p:nvPr/>
        </p:nvSpPr>
        <p:spPr>
          <a:xfrm>
            <a:off x="4379326" y="1278436"/>
            <a:ext cx="116694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D0BBFE"/>
                </a:solidFill>
              </a:rPr>
              <a:t>75% Of overall data</a:t>
            </a:r>
          </a:p>
        </p:txBody>
      </p:sp>
    </p:spTree>
    <p:extLst>
      <p:ext uri="{BB962C8B-B14F-4D97-AF65-F5344CB8AC3E}">
        <p14:creationId xmlns:p14="http://schemas.microsoft.com/office/powerpoint/2010/main" val="424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81E1F-9D72-47F9-A181-E98FFE752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000" b="1">
                <a:latin typeface="Times New Roman"/>
                <a:cs typeface="Times New Roman"/>
              </a:rPr>
              <a:t>Distribution of Patients and Claims by Age Group and Procedure Code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319DB-1095-84CE-D50F-5B201A0305D4}"/>
              </a:ext>
            </a:extLst>
          </p:cNvPr>
          <p:cNvSpPr txBox="1"/>
          <p:nvPr/>
        </p:nvSpPr>
        <p:spPr>
          <a:xfrm>
            <a:off x="5333999" y="3925501"/>
            <a:ext cx="6214871" cy="253617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>
                <a:latin typeface="Times New Roman"/>
                <a:cs typeface="Times New Roman"/>
              </a:rPr>
              <a:t>Product 3 is attracting </a:t>
            </a:r>
            <a:r>
              <a:rPr lang="en-US" sz="1050" b="1">
                <a:latin typeface="Times New Roman"/>
                <a:cs typeface="Times New Roman"/>
              </a:rPr>
              <a:t>a growing number of patients</a:t>
            </a:r>
            <a:r>
              <a:rPr lang="en-US" sz="1050">
                <a:latin typeface="Times New Roman"/>
                <a:cs typeface="Times New Roman"/>
              </a:rPr>
              <a:t> and showing consistent </a:t>
            </a:r>
            <a:r>
              <a:rPr lang="en-US" sz="1050" b="1">
                <a:latin typeface="Times New Roman"/>
                <a:cs typeface="Times New Roman"/>
              </a:rPr>
              <a:t>claim percentages</a:t>
            </a:r>
            <a:r>
              <a:rPr lang="en-US" sz="1050">
                <a:latin typeface="Times New Roman"/>
                <a:cs typeface="Times New Roman"/>
              </a:rPr>
              <a:t>, particularly among older age groups. This signals that Product 3 is capturing market share in a key demographic where Product 2 is declining.</a:t>
            </a:r>
            <a:endParaRPr lang="en-US" sz="2000">
              <a:latin typeface="Times New Roman"/>
              <a:cs typeface="Times New Rom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>
                <a:latin typeface="Times New Roman"/>
                <a:cs typeface="Times New Roman"/>
              </a:rPr>
              <a:t>Product 1 has a </a:t>
            </a:r>
            <a:r>
              <a:rPr lang="en-US" sz="1050" b="1">
                <a:latin typeface="Times New Roman"/>
                <a:cs typeface="Times New Roman"/>
              </a:rPr>
              <a:t>firm market leadership position</a:t>
            </a:r>
            <a:r>
              <a:rPr lang="en-US" sz="1050">
                <a:latin typeface="Times New Roman"/>
                <a:cs typeface="Times New Roman"/>
              </a:rPr>
              <a:t> across all age groups with stable demand and high claims.</a:t>
            </a:r>
            <a:endParaRPr lang="en-US" sz="2000">
              <a:latin typeface="Times New Roman"/>
              <a:cs typeface="Times New Rom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>
                <a:latin typeface="Times New Roman"/>
                <a:cs typeface="Times New Roman"/>
              </a:rPr>
              <a:t>Product 2 is failing to capture significant demand and contributes minimally to claims. The decline is caused by Product 3's growth, suggesting a need to re-evaluate Product 2's positioning and competitive strategy.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>
                <a:latin typeface="Times New Roman"/>
                <a:cs typeface="Times New Roman"/>
              </a:rPr>
              <a:t>To increase Product 2’s market share, you could consider: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b="1">
                <a:latin typeface="Times New Roman"/>
                <a:cs typeface="Times New Roman"/>
              </a:rPr>
              <a:t>Targeting younger age groups</a:t>
            </a:r>
            <a:r>
              <a:rPr lang="en-US" sz="1050">
                <a:latin typeface="Times New Roman"/>
                <a:cs typeface="Times New Roman"/>
              </a:rPr>
              <a:t> where demand is lower.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>
                <a:latin typeface="Times New Roman"/>
                <a:cs typeface="Times New Roman"/>
              </a:rPr>
              <a:t>Differentiating Product 2 with competitive pricing or features.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b="1">
                <a:latin typeface="Times New Roman"/>
                <a:cs typeface="Times New Roman"/>
              </a:rPr>
              <a:t>Counteracting Product 3’s growth</a:t>
            </a:r>
            <a:r>
              <a:rPr lang="en-US" sz="1050">
                <a:latin typeface="Times New Roman"/>
                <a:cs typeface="Times New Roman"/>
              </a:rPr>
              <a:t> through strategic marketing in older age groups.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2FBAB-BDA0-1141-F6BF-78E9CC068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1" y="779050"/>
            <a:ext cx="6036928" cy="2966370"/>
          </a:xfrm>
          <a:prstGeom prst="rect">
            <a:avLst/>
          </a:prstGeom>
        </p:spPr>
      </p:pic>
      <p:pic>
        <p:nvPicPr>
          <p:cNvPr id="9" name="Picture 8" descr="A graph of a number of people&#10;&#10;Description automatically generated">
            <a:extLst>
              <a:ext uri="{FF2B5EF4-FFF2-40B4-BE49-F238E27FC236}">
                <a16:creationId xmlns:a16="http://schemas.microsoft.com/office/drawing/2014/main" id="{50F4DC41-B5A7-E0B8-EACB-B680C071D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868" y="799721"/>
            <a:ext cx="5726053" cy="30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9980D-6D78-E721-5DDE-54D3359B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000" b="1">
                <a:latin typeface="Times New Roman"/>
                <a:ea typeface="+mj-lt"/>
                <a:cs typeface="+mj-lt"/>
              </a:rPr>
              <a:t>Patient Distribution and Claim Trends Across Age Groups</a:t>
            </a:r>
            <a:endParaRPr lang="en-US" sz="3000" b="1">
              <a:latin typeface="Times New Roman"/>
              <a:cs typeface="Times New Roman"/>
            </a:endParaRPr>
          </a:p>
        </p:txBody>
      </p:sp>
      <p:pic>
        <p:nvPicPr>
          <p:cNvPr id="3" name="Picture 2" descr="A graph of a number of claims&#10;&#10;Description automatically generated">
            <a:extLst>
              <a:ext uri="{FF2B5EF4-FFF2-40B4-BE49-F238E27FC236}">
                <a16:creationId xmlns:a16="http://schemas.microsoft.com/office/drawing/2014/main" id="{A0970888-68FA-22F4-3910-D43817E1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649046"/>
            <a:ext cx="5471160" cy="3269018"/>
          </a:xfrm>
          <a:prstGeom prst="rect">
            <a:avLst/>
          </a:prstGeom>
        </p:spPr>
      </p:pic>
      <p:pic>
        <p:nvPicPr>
          <p:cNvPr id="5" name="Content Placeholder 4" descr="A graph of patients with numbers&#10;&#10;Description automatically generated">
            <a:extLst>
              <a:ext uri="{FF2B5EF4-FFF2-40B4-BE49-F238E27FC236}">
                <a16:creationId xmlns:a16="http://schemas.microsoft.com/office/drawing/2014/main" id="{A45AB18F-D842-0264-0EC2-8596012CD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4496" y="751631"/>
            <a:ext cx="5471160" cy="3063849"/>
          </a:xfrm>
          <a:prstGeom prst="rect">
            <a:avLst/>
          </a:pr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95810-6392-7176-0347-AF42B3B4D7A2}"/>
              </a:ext>
            </a:extLst>
          </p:cNvPr>
          <p:cNvSpPr txBox="1"/>
          <p:nvPr/>
        </p:nvSpPr>
        <p:spPr>
          <a:xfrm>
            <a:off x="5128380" y="4065413"/>
            <a:ext cx="6940585" cy="26419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b="1">
                <a:latin typeface="Times New Roman"/>
                <a:cs typeface="Times New Roman"/>
              </a:rPr>
              <a:t>High Demand and High Claims in 61-70 Age Group</a:t>
            </a:r>
            <a:r>
              <a:rPr lang="en-US" sz="1000">
                <a:latin typeface="Times New Roman"/>
                <a:cs typeface="Times New Roman"/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Times New Roman"/>
                <a:cs typeface="Times New Roman"/>
              </a:rPr>
              <a:t>Both </a:t>
            </a:r>
            <a:r>
              <a:rPr lang="en-US" sz="1000" b="1">
                <a:latin typeface="Times New Roman"/>
                <a:cs typeface="Times New Roman"/>
              </a:rPr>
              <a:t>patient volume (758)</a:t>
            </a:r>
            <a:r>
              <a:rPr lang="en-US" sz="1000">
                <a:latin typeface="Times New Roman"/>
                <a:cs typeface="Times New Roman"/>
              </a:rPr>
              <a:t> and </a:t>
            </a:r>
            <a:r>
              <a:rPr lang="en-US" sz="1000" b="1">
                <a:latin typeface="Times New Roman"/>
                <a:cs typeface="Times New Roman"/>
              </a:rPr>
              <a:t>claim percentage (20.7%)</a:t>
            </a:r>
            <a:r>
              <a:rPr lang="en-US" sz="1000">
                <a:latin typeface="Times New Roman"/>
                <a:cs typeface="Times New Roman"/>
              </a:rPr>
              <a:t> peak in the </a:t>
            </a:r>
            <a:r>
              <a:rPr lang="en-US" sz="1000" b="1">
                <a:latin typeface="Times New Roman"/>
                <a:cs typeface="Times New Roman"/>
              </a:rPr>
              <a:t>61-70</a:t>
            </a:r>
            <a:r>
              <a:rPr lang="en-US" sz="1000">
                <a:latin typeface="Times New Roman"/>
                <a:cs typeface="Times New Roman"/>
              </a:rPr>
              <a:t> age group.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Times New Roman"/>
                <a:cs typeface="Times New Roman"/>
              </a:rPr>
              <a:t>Product 3 appears to be capturing a significant portion of this segment. To reverse </a:t>
            </a:r>
            <a:r>
              <a:rPr lang="en-US" sz="1000" b="1">
                <a:latin typeface="Times New Roman"/>
                <a:cs typeface="Times New Roman"/>
              </a:rPr>
              <a:t>Product 2 (J2250)'s decline</a:t>
            </a:r>
            <a:r>
              <a:rPr lang="en-US" sz="1000">
                <a:latin typeface="Times New Roman"/>
                <a:cs typeface="Times New Roman"/>
              </a:rPr>
              <a:t>, prioritize tailored marketing and promotions for this critical age group.</a:t>
            </a:r>
            <a:endParaRPr lang="en-US" sz="1000">
              <a:latin typeface="Times New Roman"/>
              <a:ea typeface="+mn-lt"/>
              <a:cs typeface="Times New Rom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Times New Roman"/>
                <a:ea typeface="+mn-lt"/>
                <a:cs typeface="+mn-lt"/>
              </a:rPr>
              <a:t>While the </a:t>
            </a:r>
            <a:r>
              <a:rPr lang="en-US" sz="1000" b="1">
                <a:latin typeface="Times New Roman"/>
                <a:ea typeface="+mn-lt"/>
                <a:cs typeface="+mn-lt"/>
              </a:rPr>
              <a:t>61-70 age group</a:t>
            </a:r>
            <a:r>
              <a:rPr lang="en-US" sz="1000">
                <a:latin typeface="Times New Roman"/>
                <a:ea typeface="+mn-lt"/>
                <a:cs typeface="+mn-lt"/>
              </a:rPr>
              <a:t> peaks for both patient volume (758) and claim percentage (20.7%), the </a:t>
            </a:r>
            <a:r>
              <a:rPr lang="en-US" sz="1000" b="1">
                <a:latin typeface="Times New Roman"/>
                <a:ea typeface="+mn-lt"/>
                <a:cs typeface="+mn-lt"/>
              </a:rPr>
              <a:t>71-80 (652 patients, 17.7% claims)</a:t>
            </a:r>
            <a:r>
              <a:rPr lang="en-US" sz="1000">
                <a:latin typeface="Times New Roman"/>
                <a:ea typeface="+mn-lt"/>
                <a:cs typeface="+mn-lt"/>
              </a:rPr>
              <a:t> and </a:t>
            </a:r>
            <a:r>
              <a:rPr lang="en-US" sz="1000" b="1">
                <a:latin typeface="Times New Roman"/>
                <a:ea typeface="+mn-lt"/>
                <a:cs typeface="+mn-lt"/>
              </a:rPr>
              <a:t>81+ (607 patients, 17.2% claims)</a:t>
            </a:r>
            <a:r>
              <a:rPr lang="en-US" sz="1000">
                <a:latin typeface="Times New Roman"/>
                <a:ea typeface="+mn-lt"/>
                <a:cs typeface="+mn-lt"/>
              </a:rPr>
              <a:t> groups still show significant demand.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>
                <a:latin typeface="Times New Roman"/>
                <a:ea typeface="+mn-lt"/>
                <a:cs typeface="+mn-lt"/>
              </a:rPr>
              <a:t>Product 3 (J3010)</a:t>
            </a:r>
            <a:r>
              <a:rPr lang="en-US" sz="1000">
                <a:latin typeface="Times New Roman"/>
                <a:ea typeface="+mn-lt"/>
                <a:cs typeface="+mn-lt"/>
              </a:rPr>
              <a:t> appears to be gaining traction in these older demographics. To address this, </a:t>
            </a:r>
            <a:r>
              <a:rPr lang="en-US" sz="1000" b="1">
                <a:latin typeface="Times New Roman"/>
                <a:ea typeface="+mn-lt"/>
                <a:cs typeface="+mn-lt"/>
              </a:rPr>
              <a:t>Product 2 (J2250)</a:t>
            </a:r>
            <a:r>
              <a:rPr lang="en-US" sz="1000">
                <a:latin typeface="Times New Roman"/>
                <a:ea typeface="+mn-lt"/>
                <a:cs typeface="+mn-lt"/>
              </a:rPr>
              <a:t> should focus on increasing awareness and offering incentives in these age groups to counter the growth of Product 3.</a:t>
            </a:r>
            <a:endParaRPr lang="en-US" sz="100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b="1">
                <a:latin typeface="Times New Roman"/>
                <a:cs typeface="Times New Roman"/>
              </a:rPr>
              <a:t>Underperformance of Product 2 (J2250)</a:t>
            </a:r>
            <a:r>
              <a:rPr lang="en-US" sz="1000">
                <a:latin typeface="Times New Roman"/>
                <a:cs typeface="Times New Roman"/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Times New Roman"/>
                <a:cs typeface="Times New Roman"/>
              </a:rPr>
              <a:t>While </a:t>
            </a:r>
            <a:r>
              <a:rPr lang="en-US" sz="1000" b="1">
                <a:latin typeface="Times New Roman"/>
                <a:cs typeface="Times New Roman"/>
              </a:rPr>
              <a:t>Product 1 </a:t>
            </a:r>
            <a:r>
              <a:rPr lang="en-US" sz="1000">
                <a:latin typeface="Times New Roman"/>
                <a:cs typeface="Times New Roman"/>
              </a:rPr>
              <a:t>dominates across all groups and </a:t>
            </a:r>
            <a:r>
              <a:rPr lang="en-US" sz="1000" b="1">
                <a:latin typeface="Times New Roman"/>
                <a:cs typeface="Times New Roman"/>
              </a:rPr>
              <a:t>Product 3 </a:t>
            </a:r>
            <a:r>
              <a:rPr lang="en-US" sz="1000">
                <a:latin typeface="Times New Roman"/>
                <a:cs typeface="Times New Roman"/>
              </a:rPr>
              <a:t>shows notable growth, </a:t>
            </a:r>
            <a:r>
              <a:rPr lang="en-US" sz="1000" b="1">
                <a:latin typeface="Times New Roman"/>
                <a:cs typeface="Times New Roman"/>
              </a:rPr>
              <a:t>Product 2</a:t>
            </a:r>
            <a:r>
              <a:rPr lang="en-US" sz="1000">
                <a:latin typeface="Times New Roman"/>
                <a:cs typeface="Times New Roman"/>
              </a:rPr>
              <a:t> has relatively low adoption.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000" b="1">
                <a:latin typeface="Times New Roman"/>
                <a:cs typeface="Times New Roman"/>
              </a:rPr>
              <a:t>Product 2 should focus on improving its market position by: </a:t>
            </a:r>
            <a:endParaRPr lang="en-US" sz="1000">
              <a:latin typeface="Times New Roman"/>
              <a:cs typeface="Times New Rom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Times New Roman"/>
                <a:cs typeface="Times New Roman"/>
              </a:rPr>
              <a:t>Highlighting unique benefits or cost advantages.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>
                <a:latin typeface="Times New Roman"/>
                <a:cs typeface="Times New Roman"/>
              </a:rPr>
              <a:t>Partnering with providers to recommend Product 2, especially to the </a:t>
            </a:r>
            <a:r>
              <a:rPr lang="en-US" sz="1000" b="1">
                <a:latin typeface="Times New Roman"/>
                <a:cs typeface="Times New Roman"/>
              </a:rPr>
              <a:t>61-70</a:t>
            </a:r>
            <a:r>
              <a:rPr lang="en-US" sz="1000">
                <a:latin typeface="Times New Roman"/>
                <a:cs typeface="Times New Roman"/>
              </a:rPr>
              <a:t> and </a:t>
            </a:r>
            <a:r>
              <a:rPr lang="en-US" sz="1000" b="1">
                <a:latin typeface="Times New Roman"/>
                <a:cs typeface="Times New Roman"/>
              </a:rPr>
              <a:t>71-80</a:t>
            </a:r>
            <a:r>
              <a:rPr lang="en-US" sz="1000">
                <a:latin typeface="Times New Roman"/>
                <a:cs typeface="Times New Roman"/>
              </a:rPr>
              <a:t> age groups.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">
              <a:latin typeface="Times New Roman"/>
              <a:cs typeface="Times New Roman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E52E5EF-219D-221F-2D12-BF40973B85FC}"/>
              </a:ext>
            </a:extLst>
          </p:cNvPr>
          <p:cNvSpPr/>
          <p:nvPr/>
        </p:nvSpPr>
        <p:spPr>
          <a:xfrm rot="5400000">
            <a:off x="10182818" y="387198"/>
            <a:ext cx="252209" cy="127725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E4DCD-9684-1D89-B5BF-FDADB27B42F4}"/>
              </a:ext>
            </a:extLst>
          </p:cNvPr>
          <p:cNvSpPr txBox="1"/>
          <p:nvPr/>
        </p:nvSpPr>
        <p:spPr>
          <a:xfrm>
            <a:off x="10218627" y="746624"/>
            <a:ext cx="14688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Targeted Customers</a:t>
            </a:r>
          </a:p>
        </p:txBody>
      </p:sp>
    </p:spTree>
    <p:extLst>
      <p:ext uri="{BB962C8B-B14F-4D97-AF65-F5344CB8AC3E}">
        <p14:creationId xmlns:p14="http://schemas.microsoft.com/office/powerpoint/2010/main" val="104549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D53E-EDB0-BA6B-EE4A-FD5129DC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>
                <a:latin typeface="Times New Roman"/>
                <a:ea typeface="+mj-lt"/>
                <a:cs typeface="+mj-lt"/>
              </a:rPr>
              <a:t>New and Continuing HCP (Writer) Trends for Four Brands</a:t>
            </a:r>
            <a:endParaRPr lang="en-US" sz="3000">
              <a:latin typeface="Times New Roman"/>
              <a:cs typeface="Times New Roman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D5DA7-AE1B-15BC-C526-4E602091A097}"/>
              </a:ext>
            </a:extLst>
          </p:cNvPr>
          <p:cNvSpPr txBox="1"/>
          <p:nvPr/>
        </p:nvSpPr>
        <p:spPr>
          <a:xfrm>
            <a:off x="5333999" y="3420629"/>
            <a:ext cx="6214871" cy="33047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b="1">
                <a:latin typeface="Times New Roman"/>
                <a:cs typeface="Times New Roman"/>
              </a:rPr>
              <a:t>Product 3 Balanced Growth</a:t>
            </a:r>
            <a:r>
              <a:rPr lang="en-US" sz="900">
                <a:latin typeface="Times New Roman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Times New Roman"/>
                <a:cs typeface="Times New Roman"/>
              </a:rPr>
              <a:t>Product 3 shows consistent growth in </a:t>
            </a:r>
            <a:r>
              <a:rPr lang="en-US" sz="900" b="1">
                <a:latin typeface="Times New Roman"/>
                <a:cs typeface="Times New Roman"/>
              </a:rPr>
              <a:t>continuing writers 295 (2017) to 436 (2018)(48% increase)</a:t>
            </a:r>
            <a:r>
              <a:rPr lang="en-US" sz="900">
                <a:latin typeface="Times New Roman"/>
                <a:cs typeface="Times New Roman"/>
              </a:rPr>
              <a:t> while also retaining some new writers in </a:t>
            </a:r>
            <a:r>
              <a:rPr lang="en-US" sz="900" b="1">
                <a:latin typeface="Times New Roman"/>
                <a:cs typeface="Times New Roman"/>
              </a:rPr>
              <a:t>2017-2018</a:t>
            </a:r>
            <a:r>
              <a:rPr lang="en-US" sz="900">
                <a:latin typeface="Times New Roman"/>
                <a:cs typeface="Times New Roman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Times New Roman"/>
                <a:cs typeface="Times New Roman"/>
              </a:rPr>
              <a:t>This growth highlights </a:t>
            </a:r>
            <a:r>
              <a:rPr lang="en-US" sz="900" b="1">
                <a:latin typeface="Times New Roman"/>
                <a:cs typeface="Times New Roman"/>
              </a:rPr>
              <a:t>strong retention and increasing adoption</a:t>
            </a:r>
            <a:r>
              <a:rPr lang="en-US" sz="900">
                <a:latin typeface="Times New Roman"/>
                <a:cs typeface="Times New Roman"/>
              </a:rPr>
              <a:t> among existing healthcare providers (HCPs).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b="1">
                <a:latin typeface="Times New Roman"/>
                <a:cs typeface="Times New Roman"/>
              </a:rPr>
              <a:t>Product 2 Lacks Significant New or Continuing Growth</a:t>
            </a:r>
            <a:r>
              <a:rPr lang="en-US" sz="900">
                <a:latin typeface="Times New Roman"/>
                <a:cs typeface="Times New Roman"/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Times New Roman"/>
                <a:cs typeface="Times New Roman"/>
              </a:rPr>
              <a:t>Product 2 had </a:t>
            </a:r>
            <a:r>
              <a:rPr lang="en-US" sz="900" b="1">
                <a:latin typeface="Times New Roman"/>
                <a:cs typeface="Times New Roman"/>
              </a:rPr>
              <a:t>low new writer numbers</a:t>
            </a:r>
            <a:r>
              <a:rPr lang="en-US" sz="900">
                <a:latin typeface="Times New Roman"/>
                <a:cs typeface="Times New Roman"/>
              </a:rPr>
              <a:t> (111 in 2017, 35 in 2018) and </a:t>
            </a:r>
            <a:r>
              <a:rPr lang="en-US" sz="900" b="1">
                <a:latin typeface="Times New Roman"/>
                <a:cs typeface="Times New Roman"/>
              </a:rPr>
              <a:t>minimal growth in continuing writers</a:t>
            </a:r>
            <a:r>
              <a:rPr lang="en-US" sz="900">
                <a:latin typeface="Times New Roman"/>
                <a:cs typeface="Times New Roman"/>
              </a:rPr>
              <a:t> (165 to 190).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Times New Roman"/>
                <a:cs typeface="Times New Roman"/>
              </a:rPr>
              <a:t>Efforts to attract new HCPs and increase engagement with current ones are critical to reviving growth.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b="1">
                <a:latin typeface="Times New Roman"/>
                <a:cs typeface="Times New Roman"/>
              </a:rPr>
              <a:t>Product 1 Lost Momentum in New Writers</a:t>
            </a:r>
            <a:r>
              <a:rPr lang="en-US" sz="900">
                <a:latin typeface="Times New Roman"/>
                <a:cs typeface="Times New Roman"/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Times New Roman"/>
                <a:cs typeface="Times New Roman"/>
              </a:rPr>
              <a:t>Product 1 had </a:t>
            </a:r>
            <a:r>
              <a:rPr lang="en-US" sz="900" b="1">
                <a:latin typeface="Times New Roman"/>
                <a:cs typeface="Times New Roman"/>
              </a:rPr>
              <a:t>492 new writers</a:t>
            </a:r>
            <a:r>
              <a:rPr lang="en-US" sz="900">
                <a:latin typeface="Times New Roman"/>
                <a:cs typeface="Times New Roman"/>
              </a:rPr>
              <a:t> in </a:t>
            </a:r>
            <a:r>
              <a:rPr lang="en-US" sz="900" b="1">
                <a:latin typeface="Times New Roman"/>
                <a:cs typeface="Times New Roman"/>
              </a:rPr>
              <a:t>2016</a:t>
            </a:r>
            <a:r>
              <a:rPr lang="en-US" sz="900">
                <a:latin typeface="Times New Roman"/>
                <a:cs typeface="Times New Roman"/>
              </a:rPr>
              <a:t>, but this dropped sharply to </a:t>
            </a:r>
            <a:r>
              <a:rPr lang="en-US" sz="900" b="1">
                <a:latin typeface="Times New Roman"/>
                <a:cs typeface="Times New Roman"/>
              </a:rPr>
              <a:t>7</a:t>
            </a:r>
            <a:r>
              <a:rPr lang="en-US" sz="900">
                <a:latin typeface="Times New Roman"/>
                <a:cs typeface="Times New Roman"/>
              </a:rPr>
              <a:t> in 2017 and </a:t>
            </a:r>
            <a:r>
              <a:rPr lang="en-US" sz="900" b="1">
                <a:latin typeface="Times New Roman"/>
                <a:cs typeface="Times New Roman"/>
              </a:rPr>
              <a:t>0</a:t>
            </a:r>
            <a:r>
              <a:rPr lang="en-US" sz="900">
                <a:latin typeface="Times New Roman"/>
                <a:cs typeface="Times New Roman"/>
              </a:rPr>
              <a:t> in 2018.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Times New Roman"/>
                <a:cs typeface="Times New Roman"/>
              </a:rPr>
              <a:t>This indicates a significant loss in attracting new HCPs, which could challenge future growth despite its existing strong base.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b="1">
                <a:latin typeface="Times New Roman"/>
                <a:cs typeface="Times New Roman"/>
              </a:rPr>
              <a:t>Product 4 Emerging as a Growth Opportunity</a:t>
            </a:r>
            <a:r>
              <a:rPr lang="en-US" sz="900">
                <a:latin typeface="Times New Roman"/>
                <a:cs typeface="Times New Roman"/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>
                <a:latin typeface="Times New Roman"/>
                <a:cs typeface="Times New Roman"/>
              </a:rPr>
              <a:t>Despite starting with </a:t>
            </a:r>
            <a:r>
              <a:rPr lang="en-US" sz="900" b="1">
                <a:latin typeface="Times New Roman"/>
                <a:cs typeface="Times New Roman"/>
              </a:rPr>
              <a:t>72 new writers in 2016</a:t>
            </a:r>
            <a:r>
              <a:rPr lang="en-US" sz="900">
                <a:latin typeface="Times New Roman"/>
                <a:cs typeface="Times New Roman"/>
              </a:rPr>
              <a:t>, Product 4 saw rapid adoption in </a:t>
            </a:r>
            <a:r>
              <a:rPr lang="en-US" sz="900" b="1">
                <a:latin typeface="Times New Roman"/>
                <a:cs typeface="Times New Roman"/>
              </a:rPr>
              <a:t>2017 (150 new writers)</a:t>
            </a:r>
            <a:r>
              <a:rPr lang="en-US" sz="900">
                <a:latin typeface="Times New Roman"/>
                <a:cs typeface="Times New Roman"/>
              </a:rPr>
              <a:t> and consistent growth in </a:t>
            </a:r>
            <a:r>
              <a:rPr lang="en-US" sz="900" b="1">
                <a:latin typeface="Times New Roman"/>
                <a:cs typeface="Times New Roman"/>
              </a:rPr>
              <a:t>continuing writers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b="1">
                <a:latin typeface="Times New Roman"/>
                <a:cs typeface="Times New Roman"/>
              </a:rPr>
              <a:t>Targeted marketing and further HCP engagement</a:t>
            </a:r>
            <a:r>
              <a:rPr lang="en-US" sz="900">
                <a:latin typeface="Times New Roman"/>
                <a:cs typeface="Times New Roman"/>
              </a:rPr>
              <a:t> can help </a:t>
            </a:r>
            <a:r>
              <a:rPr lang="en-US" sz="900" b="1">
                <a:latin typeface="Times New Roman"/>
                <a:cs typeface="Times New Roman"/>
              </a:rPr>
              <a:t>Product 4</a:t>
            </a:r>
            <a:r>
              <a:rPr lang="en-US" sz="900">
                <a:latin typeface="Times New Roman"/>
                <a:cs typeface="Times New Roman"/>
              </a:rPr>
              <a:t> capitalize on this upward trend.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2D8C69-87D3-E206-09D5-6A80536B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708" y="337532"/>
            <a:ext cx="5969996" cy="2950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A1043F-142E-8EBD-D7EC-99E116333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235053"/>
            <a:ext cx="5459244" cy="3155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3166D6-A805-E786-382E-B1C9383117BD}"/>
              </a:ext>
            </a:extLst>
          </p:cNvPr>
          <p:cNvSpPr txBox="1"/>
          <p:nvPr/>
        </p:nvSpPr>
        <p:spPr>
          <a:xfrm>
            <a:off x="3960988" y="1090075"/>
            <a:ext cx="559524" cy="2308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/>
              <a:t>48%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B8342BC2-5E31-B0F7-0E3B-8A9C9703CAD3}"/>
              </a:ext>
            </a:extLst>
          </p:cNvPr>
          <p:cNvSpPr/>
          <p:nvPr/>
        </p:nvSpPr>
        <p:spPr>
          <a:xfrm>
            <a:off x="4244712" y="1093440"/>
            <a:ext cx="150107" cy="113848"/>
          </a:xfrm>
          <a:prstGeom prst="upArrow">
            <a:avLst/>
          </a:prstGeom>
          <a:solidFill>
            <a:srgbClr val="60B4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DE2CD8-C98A-A83B-2269-0AB1E9B6BD53}"/>
              </a:ext>
            </a:extLst>
          </p:cNvPr>
          <p:cNvCxnSpPr/>
          <p:nvPr/>
        </p:nvCxnSpPr>
        <p:spPr>
          <a:xfrm>
            <a:off x="6683022" y="643467"/>
            <a:ext cx="1591734" cy="2280355"/>
          </a:xfrm>
          <a:prstGeom prst="line">
            <a:avLst/>
          </a:prstGeom>
          <a:ln>
            <a:solidFill>
              <a:srgbClr val="327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D1D472-82AF-7C0C-F3FE-4E8928886D29}"/>
              </a:ext>
            </a:extLst>
          </p:cNvPr>
          <p:cNvCxnSpPr>
            <a:cxnSpLocks/>
          </p:cNvCxnSpPr>
          <p:nvPr/>
        </p:nvCxnSpPr>
        <p:spPr>
          <a:xfrm flipH="1">
            <a:off x="8387644" y="2923822"/>
            <a:ext cx="1727200" cy="0"/>
          </a:xfrm>
          <a:prstGeom prst="line">
            <a:avLst/>
          </a:prstGeom>
          <a:ln>
            <a:solidFill>
              <a:srgbClr val="327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684A8F-E501-ADE8-9F5E-8B700C603E83}"/>
              </a:ext>
            </a:extLst>
          </p:cNvPr>
          <p:cNvSpPr txBox="1"/>
          <p:nvPr/>
        </p:nvSpPr>
        <p:spPr>
          <a:xfrm>
            <a:off x="10035822" y="2761206"/>
            <a:ext cx="361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0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8AEF2-C8A1-0FFC-943D-AE1A33460DBF}"/>
              </a:ext>
            </a:extLst>
          </p:cNvPr>
          <p:cNvSpPr txBox="1"/>
          <p:nvPr/>
        </p:nvSpPr>
        <p:spPr>
          <a:xfrm>
            <a:off x="6946594" y="911315"/>
            <a:ext cx="106104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3174A1"/>
                </a:solidFill>
              </a:rPr>
              <a:t>P1 Dropped to '0'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8000F-4DA2-011B-BCBE-164D121BF55B}"/>
              </a:ext>
            </a:extLst>
          </p:cNvPr>
          <p:cNvSpPr txBox="1"/>
          <p:nvPr/>
        </p:nvSpPr>
        <p:spPr>
          <a:xfrm>
            <a:off x="4229722" y="2706478"/>
            <a:ext cx="7480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C03D3E"/>
                </a:solidFill>
              </a:rPr>
              <a:t>3.5x 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F99F8674-3B0E-25D1-AAD0-DD91D598DAC2}"/>
              </a:ext>
            </a:extLst>
          </p:cNvPr>
          <p:cNvSpPr/>
          <p:nvPr/>
        </p:nvSpPr>
        <p:spPr>
          <a:xfrm>
            <a:off x="4651334" y="2720079"/>
            <a:ext cx="122403" cy="163204"/>
          </a:xfrm>
          <a:prstGeom prst="upArrow">
            <a:avLst/>
          </a:prstGeom>
          <a:solidFill>
            <a:srgbClr val="C03D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0448-E507-0C03-D91D-1C35B6C8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Immediate Actions to Stabilize Market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0B105-4C34-8238-04ED-4635F611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Territory Intervention</a:t>
            </a:r>
          </a:p>
          <a:p>
            <a:pPr lvl="1"/>
            <a:r>
              <a:rPr lang="en-US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Focus field force &amp; promotions on top 5 underperforming territories.</a:t>
            </a:r>
            <a:endParaRPr lang="en-US" b="1">
              <a:solidFill>
                <a:srgbClr val="0E0E0E"/>
              </a:solidFill>
              <a:effectLst/>
              <a:latin typeface="Times New Roman"/>
              <a:cs typeface="Times New Roman"/>
            </a:endParaRPr>
          </a:p>
          <a:p>
            <a:r>
              <a:rPr lang="en-US" b="1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Co-pay/Payer Assistance</a:t>
            </a:r>
          </a:p>
          <a:p>
            <a:pPr lvl="1"/>
            <a:r>
              <a:rPr lang="en-US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Offer enhanced support to reduce patient costs and encourage rapid uptake</a:t>
            </a:r>
            <a:endParaRPr lang="en-US" b="1">
              <a:solidFill>
                <a:srgbClr val="0E0E0E"/>
              </a:solidFill>
              <a:effectLst/>
              <a:latin typeface="Times New Roman"/>
              <a:cs typeface="Times New Roman"/>
            </a:endParaRPr>
          </a:p>
          <a:p>
            <a:r>
              <a:rPr lang="en-US" b="1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Targeted Digital Promotions</a:t>
            </a:r>
          </a:p>
          <a:p>
            <a:pPr lvl="1"/>
            <a:r>
              <a:rPr lang="en-US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Use high-impact emails/webinars to quickly re-engage lapsed prescribers.</a:t>
            </a:r>
          </a:p>
        </p:txBody>
      </p:sp>
    </p:spTree>
    <p:extLst>
      <p:ext uri="{BB962C8B-B14F-4D97-AF65-F5344CB8AC3E}">
        <p14:creationId xmlns:p14="http://schemas.microsoft.com/office/powerpoint/2010/main" val="910273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4002-FE9E-71C7-5B0B-467E6D66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Strategic</a:t>
            </a:r>
            <a:r>
              <a:rPr lang="en-US" b="1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 Initiatives for Sustainable Growth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68C1-C6B2-F313-BA91-3A16B8BF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b="1">
                <a:latin typeface="Times New Roman"/>
                <a:cs typeface="Times New Roman"/>
              </a:rPr>
              <a:t>Brand Repositioning</a:t>
            </a:r>
            <a:endParaRPr lang="en-US"/>
          </a:p>
          <a:p>
            <a:pPr lvl="1" algn="just"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Align Product 2 with Product 1’s strong legacy and trust.</a:t>
            </a:r>
          </a:p>
          <a:p>
            <a:pPr lvl="1" algn="just">
              <a:spcBef>
                <a:spcPts val="900"/>
              </a:spcBef>
            </a:pPr>
            <a:r>
              <a:rPr lang="en-US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Unified branding in all sales &amp; marketing collateral.</a:t>
            </a:r>
          </a:p>
          <a:p>
            <a:pPr algn="just"/>
            <a:r>
              <a:rPr lang="en-US" b="1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HCP Specialty Engagement Programs</a:t>
            </a:r>
          </a:p>
          <a:p>
            <a:pPr lvl="1" algn="just"/>
            <a:r>
              <a:rPr lang="en-US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Develop tailored education and advisory boards for key specialties</a:t>
            </a:r>
          </a:p>
          <a:p>
            <a:pPr algn="just"/>
            <a:r>
              <a:rPr lang="en-US" b="1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Patient Segment Focus</a:t>
            </a:r>
          </a:p>
          <a:p>
            <a:pPr lvl="1" algn="just"/>
            <a:r>
              <a:rPr lang="en-US">
                <a:solidFill>
                  <a:srgbClr val="0E0E0E"/>
                </a:solidFill>
                <a:effectLst/>
                <a:latin typeface="Times New Roman"/>
                <a:cs typeface="Times New Roman"/>
              </a:rPr>
              <a:t>Target messaging &amp; materials to key patient age groups</a:t>
            </a:r>
          </a:p>
          <a:p>
            <a:pPr marL="457200" lvl="1" indent="0" algn="just">
              <a:buNone/>
            </a:pPr>
            <a:endParaRPr lang="en-US">
              <a:solidFill>
                <a:srgbClr val="0E0E0E"/>
              </a:solidFill>
              <a:effectLst/>
              <a:latin typeface="Times New Roman"/>
              <a:cs typeface="Times New Roman"/>
            </a:endParaRPr>
          </a:p>
          <a:p>
            <a:pPr algn="just"/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072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4597F-0F3C-413D-86F0-8538AC78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pPr algn="just"/>
            <a:r>
              <a:rPr lang="en-US" sz="4600" b="1">
                <a:effectLst/>
                <a:latin typeface=".AppleSystemUIFont"/>
              </a:rPr>
              <a:t>Beyond Current Claims</a:t>
            </a:r>
            <a:endParaRPr lang="en-US" sz="4600" b="1">
              <a:latin typeface=".AppleSystemUIFont"/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0A798-061B-71A4-823B-ED77025E4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b="1">
                <a:effectLst/>
                <a:latin typeface="Times New Roman"/>
                <a:cs typeface="Times New Roman"/>
              </a:rPr>
              <a:t>What’s Missing </a:t>
            </a:r>
            <a:endParaRPr lang="en-US" sz="2200">
              <a:effectLst/>
              <a:latin typeface="Times New Roman"/>
              <a:cs typeface="Times New Roman"/>
            </a:endParaRPr>
          </a:p>
          <a:p>
            <a:pPr algn="just"/>
            <a:r>
              <a:rPr lang="en-US" sz="2200">
                <a:latin typeface="Times New Roman"/>
                <a:ea typeface="+mn-lt"/>
                <a:cs typeface="+mn-lt"/>
              </a:rPr>
              <a:t>Patient Journey Gaps:</a:t>
            </a:r>
          </a:p>
          <a:p>
            <a:pPr lvl="2" algn="just"/>
            <a:r>
              <a:rPr lang="en-US" sz="2200">
                <a:latin typeface="Times New Roman"/>
                <a:ea typeface="+mn-lt"/>
                <a:cs typeface="+mn-lt"/>
              </a:rPr>
              <a:t>No adherence or persistence trends (e.g., therapy drop-offs).</a:t>
            </a:r>
            <a:endParaRPr lang="en-US" sz="2200">
              <a:latin typeface="Times New Roman"/>
              <a:cs typeface="Times New Roman"/>
            </a:endParaRPr>
          </a:p>
          <a:p>
            <a:pPr lvl="2" algn="just"/>
            <a:r>
              <a:rPr lang="en-US" sz="2200">
                <a:latin typeface="Times New Roman"/>
                <a:ea typeface="+mn-lt"/>
                <a:cs typeface="+mn-lt"/>
              </a:rPr>
              <a:t>Lack of insights into drug-switching patterns or discontinuation reasons.</a:t>
            </a:r>
            <a:endParaRPr lang="en-US" sz="2200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</a:pPr>
            <a:r>
              <a:rPr lang="en-US" sz="2200">
                <a:latin typeface="Times New Roman"/>
                <a:ea typeface="+mn-lt"/>
                <a:cs typeface="+mn-lt"/>
              </a:rPr>
              <a:t>Low data on young and privately insured population.</a:t>
            </a:r>
            <a:endParaRPr lang="en-US" sz="2200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</a:pPr>
            <a:r>
              <a:rPr lang="en-US" sz="2200">
                <a:latin typeface="Times New Roman"/>
                <a:ea typeface="+mn-lt"/>
                <a:cs typeface="+mn-lt"/>
              </a:rPr>
              <a:t>Lacks comprehensive formulary details </a:t>
            </a:r>
          </a:p>
          <a:p>
            <a:pPr algn="just"/>
            <a:r>
              <a:rPr lang="en-US" sz="2200">
                <a:latin typeface="Times New Roman"/>
                <a:ea typeface="+mn-lt"/>
                <a:cs typeface="+mn-lt"/>
              </a:rPr>
              <a:t>No direct correlation between marketing activities (calls, campaigns) and prescription behaviors.</a:t>
            </a:r>
            <a:endParaRPr lang="en-US" sz="2200">
              <a:latin typeface="Times New Roman"/>
              <a:cs typeface="Times New Roman"/>
            </a:endParaRPr>
          </a:p>
          <a:p>
            <a:pPr algn="just"/>
            <a:endParaRPr lang="en-US" sz="2200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</a:pPr>
            <a:endParaRPr lang="en-US" sz="2200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</a:pPr>
            <a:endParaRPr lang="en-US" sz="2200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</a:pPr>
            <a:endParaRPr lang="en-US" sz="2200" b="1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</a:pPr>
            <a:endParaRPr lang="en-US" sz="2200" b="1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</a:pPr>
            <a:endParaRPr lang="en-US" sz="2200" b="1">
              <a:latin typeface="Times New Roman"/>
              <a:cs typeface="Times New Roman"/>
            </a:endParaRPr>
          </a:p>
          <a:p>
            <a:pPr algn="just">
              <a:spcBef>
                <a:spcPts val="900"/>
              </a:spcBef>
            </a:pPr>
            <a:endParaRPr lang="en-US" sz="2200" b="1">
              <a:latin typeface="Times New Roman"/>
              <a:cs typeface="Times New Roman"/>
            </a:endParaRPr>
          </a:p>
          <a:p>
            <a:pPr algn="just"/>
            <a:endParaRPr lang="en-US" sz="2200">
              <a:latin typeface="Times New Roman"/>
              <a:cs typeface="Times New Roman"/>
            </a:endParaRPr>
          </a:p>
        </p:txBody>
      </p:sp>
      <p:pic>
        <p:nvPicPr>
          <p:cNvPr id="8" name="Picture 7" descr="Desk with stethoscope and computer keyboard">
            <a:extLst>
              <a:ext uri="{FF2B5EF4-FFF2-40B4-BE49-F238E27FC236}">
                <a16:creationId xmlns:a16="http://schemas.microsoft.com/office/drawing/2014/main" id="{EC3F3BFC-8AB9-E606-CA40-000ECC57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82" r="2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8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B3546-235D-5E30-882C-D0CEC028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Beyond Current Claims: Fueling Data-Driven Dominance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65AF-CA5A-02A3-629E-C02AD00A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 dirty="0">
                <a:effectLst/>
                <a:latin typeface="Times New Roman"/>
                <a:cs typeface="Times New Roman"/>
              </a:rPr>
              <a:t>How Additional Data Would Help:</a:t>
            </a:r>
            <a:endParaRPr lang="en-US" sz="2200" dirty="0">
              <a:effectLst/>
              <a:latin typeface="Times New Roman"/>
              <a:cs typeface="Times New Roman"/>
            </a:endParaRPr>
          </a:p>
          <a:p>
            <a:pPr marL="0" indent="0">
              <a:spcBef>
                <a:spcPts val="900"/>
              </a:spcBef>
              <a:buNone/>
            </a:pPr>
            <a:endParaRPr lang="en-US" sz="2200" b="1" dirty="0">
              <a:latin typeface="Times New Roman"/>
              <a:cs typeface="Times New Roman"/>
            </a:endParaRPr>
          </a:p>
          <a:p>
            <a:r>
              <a:rPr lang="en-US" sz="2200" b="1" dirty="0">
                <a:latin typeface="Times New Roman"/>
                <a:ea typeface="+mn-lt"/>
                <a:cs typeface="+mn-lt"/>
              </a:rPr>
              <a:t>NPA/NSP Data</a:t>
            </a:r>
            <a:r>
              <a:rPr lang="en-US" sz="2200" dirty="0">
                <a:latin typeface="Times New Roman"/>
                <a:ea typeface="+mn-lt"/>
                <a:cs typeface="+mn-lt"/>
              </a:rPr>
              <a:t>: Analyze new-to-brand adoption and competitive switches.</a:t>
            </a:r>
          </a:p>
          <a:p>
            <a:endParaRPr lang="en-US" sz="2200" dirty="0">
              <a:latin typeface="Times New Roman"/>
              <a:ea typeface="+mn-lt"/>
              <a:cs typeface="+mn-lt"/>
            </a:endParaRPr>
          </a:p>
          <a:p>
            <a:r>
              <a:rPr lang="en-US" sz="2200" b="1" dirty="0">
                <a:latin typeface="Times New Roman"/>
                <a:ea typeface="+mn-lt"/>
                <a:cs typeface="+mn-lt"/>
              </a:rPr>
              <a:t>DDD Data</a:t>
            </a:r>
            <a:r>
              <a:rPr lang="en-US" sz="2200" dirty="0">
                <a:latin typeface="Times New Roman"/>
                <a:ea typeface="+mn-lt"/>
                <a:cs typeface="+mn-lt"/>
              </a:rPr>
              <a:t>: Track supply chain bottlenecks and regional distribution trends.</a:t>
            </a:r>
            <a:endParaRPr lang="en-US" sz="2200" dirty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ea typeface="+mn-lt"/>
              <a:cs typeface="+mn-lt"/>
            </a:endParaRPr>
          </a:p>
          <a:p>
            <a:r>
              <a:rPr lang="en-US" sz="2200" b="1" dirty="0">
                <a:latin typeface="Times New Roman"/>
                <a:ea typeface="+mn-lt"/>
                <a:cs typeface="+mn-lt"/>
              </a:rPr>
              <a:t>Calls &amp; NPP Data</a:t>
            </a:r>
            <a:r>
              <a:rPr lang="en-US" sz="2200" dirty="0">
                <a:latin typeface="Times New Roman"/>
                <a:ea typeface="+mn-lt"/>
                <a:cs typeface="+mn-lt"/>
              </a:rPr>
              <a:t>: Correlate promotional activities with prescription uptake.</a:t>
            </a:r>
            <a:endParaRPr lang="en-US" sz="2200" dirty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ea typeface="+mn-lt"/>
              <a:cs typeface="+mn-lt"/>
            </a:endParaRPr>
          </a:p>
          <a:p>
            <a:pPr>
              <a:spcBef>
                <a:spcPts val="900"/>
              </a:spcBef>
            </a:pPr>
            <a:endParaRPr lang="en-US" sz="2200" dirty="0">
              <a:latin typeface="Times New Roman"/>
              <a:ea typeface="+mn-lt"/>
              <a:cs typeface="+mn-lt"/>
            </a:endParaRPr>
          </a:p>
          <a:p>
            <a:pPr>
              <a:spcBef>
                <a:spcPts val="900"/>
              </a:spcBef>
            </a:pPr>
            <a:endParaRPr lang="en-US" sz="2200" dirty="0">
              <a:latin typeface="Times New Roman"/>
              <a:ea typeface="+mn-lt"/>
              <a:cs typeface="+mn-lt"/>
            </a:endParaRPr>
          </a:p>
          <a:p>
            <a:pPr>
              <a:spcBef>
                <a:spcPts val="900"/>
              </a:spcBef>
            </a:pPr>
            <a:endParaRPr lang="en-US" sz="2200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867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69E0-225E-5B8B-6333-22975158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</a:p>
        </p:txBody>
      </p:sp>
      <p:pic>
        <p:nvPicPr>
          <p:cNvPr id="5" name="Content Placeholder 4" descr="A person in a suit and tie&#10;&#10;Description automatically generated">
            <a:extLst>
              <a:ext uri="{FF2B5EF4-FFF2-40B4-BE49-F238E27FC236}">
                <a16:creationId xmlns:a16="http://schemas.microsoft.com/office/drawing/2014/main" id="{8066CB9E-3D5F-7727-7F7F-5E1ADC475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02" r="15532"/>
          <a:stretch/>
        </p:blipFill>
        <p:spPr>
          <a:xfrm>
            <a:off x="9601148" y="1690688"/>
            <a:ext cx="1738312" cy="173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3CB90A-28B8-CC2F-3E6E-0812241A9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8" r="16688"/>
          <a:stretch/>
        </p:blipFill>
        <p:spPr>
          <a:xfrm>
            <a:off x="6387024" y="1701593"/>
            <a:ext cx="1738312" cy="1738312"/>
          </a:xfrm>
          <a:prstGeom prst="rect">
            <a:avLst/>
          </a:prstGeom>
        </p:spPr>
      </p:pic>
      <p:pic>
        <p:nvPicPr>
          <p:cNvPr id="3" name="Picture 2" descr="A person with long hair wearing a blue shirt and white scarf&#10;&#10;Description automatically generated">
            <a:extLst>
              <a:ext uri="{FF2B5EF4-FFF2-40B4-BE49-F238E27FC236}">
                <a16:creationId xmlns:a16="http://schemas.microsoft.com/office/drawing/2014/main" id="{0CEDA8C5-A57A-BC3B-252E-B06087EE4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024" y="4281797"/>
            <a:ext cx="1752651" cy="1749216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4304D7F5-2CA4-9590-5067-49D19FE5D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084" y="4281796"/>
            <a:ext cx="1749216" cy="1749217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F32270F8-B899-9E9D-39A4-679EAD756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547" y="1684749"/>
            <a:ext cx="1738312" cy="1738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0713A8-5CD3-BA42-8002-5EDD2E5010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60" b="6260"/>
          <a:stretch/>
        </p:blipFill>
        <p:spPr>
          <a:xfrm>
            <a:off x="9420579" y="4189795"/>
            <a:ext cx="1933221" cy="1933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B58810-FC7E-1FFF-5ABF-6AA109B19718}"/>
              </a:ext>
            </a:extLst>
          </p:cNvPr>
          <p:cNvSpPr txBox="1"/>
          <p:nvPr/>
        </p:nvSpPr>
        <p:spPr>
          <a:xfrm>
            <a:off x="2640549" y="3651414"/>
            <a:ext cx="314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Founder of Data Department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5FB57-1152-EA4E-A188-24F592BE5180}"/>
              </a:ext>
            </a:extLst>
          </p:cNvPr>
          <p:cNvSpPr txBox="1"/>
          <p:nvPr/>
        </p:nvSpPr>
        <p:spPr>
          <a:xfrm>
            <a:off x="9158541" y="3623266"/>
            <a:ext cx="276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Strategic Planning Advisor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4CC40-EEB1-F854-BAA2-948DEB2C3930}"/>
              </a:ext>
            </a:extLst>
          </p:cNvPr>
          <p:cNvSpPr txBox="1"/>
          <p:nvPr/>
        </p:nvSpPr>
        <p:spPr>
          <a:xfrm>
            <a:off x="6092258" y="3676185"/>
            <a:ext cx="276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Strategic Planning Advisor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0C38D-64FB-D6AF-CF9F-1AF4258C2A9A}"/>
              </a:ext>
            </a:extLst>
          </p:cNvPr>
          <p:cNvSpPr txBox="1"/>
          <p:nvPr/>
        </p:nvSpPr>
        <p:spPr>
          <a:xfrm>
            <a:off x="2059346" y="6267292"/>
            <a:ext cx="411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Engineer &amp; Visualization Specialist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6BB47-5258-734A-8F5B-4BDF1042C3D2}"/>
              </a:ext>
            </a:extLst>
          </p:cNvPr>
          <p:cNvSpPr txBox="1"/>
          <p:nvPr/>
        </p:nvSpPr>
        <p:spPr>
          <a:xfrm>
            <a:off x="6096000" y="6267293"/>
            <a:ext cx="2761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Market Dynamics Analyst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94D48-93E8-FEBC-6FFB-82E4C7D8EA1B}"/>
              </a:ext>
            </a:extLst>
          </p:cNvPr>
          <p:cNvSpPr txBox="1"/>
          <p:nvPr/>
        </p:nvSpPr>
        <p:spPr>
          <a:xfrm>
            <a:off x="9063020" y="6306331"/>
            <a:ext cx="2952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E0E0E"/>
                </a:solidFill>
                <a:latin typeface=".AppleSystemUIFont"/>
              </a:rPr>
              <a:t>Recommendations Presenter</a:t>
            </a:r>
            <a:endParaRPr lang="en-US">
              <a:solidFill>
                <a:srgbClr val="0E0E0E"/>
              </a:solidFill>
              <a:effectLst/>
              <a:latin typeface=".AppleSystemUIFont"/>
            </a:endParaRPr>
          </a:p>
        </p:txBody>
      </p:sp>
      <p:pic>
        <p:nvPicPr>
          <p:cNvPr id="17" name="Picture 6" descr="Profile photo of Sanjiv Koshal">
            <a:extLst>
              <a:ext uri="{FF2B5EF4-FFF2-40B4-BE49-F238E27FC236}">
                <a16:creationId xmlns:a16="http://schemas.microsoft.com/office/drawing/2014/main" id="{2C2BB070-A3AC-FD9A-A3E7-543991A9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0" y="2529407"/>
            <a:ext cx="1762125" cy="1743075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0D2325-BB3A-05D2-8912-42AF2BDB679A}"/>
              </a:ext>
            </a:extLst>
          </p:cNvPr>
          <p:cNvSpPr txBox="1">
            <a:spLocks/>
          </p:cNvSpPr>
          <p:nvPr/>
        </p:nvSpPr>
        <p:spPr bwMode="gray">
          <a:xfrm>
            <a:off x="118562" y="4569883"/>
            <a:ext cx="2243180" cy="27699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357A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Arial"/>
              </a:rPr>
              <a:t>ponsor: Sanjiv Koshal</a:t>
            </a:r>
          </a:p>
        </p:txBody>
      </p:sp>
    </p:spTree>
    <p:extLst>
      <p:ext uri="{BB962C8B-B14F-4D97-AF65-F5344CB8AC3E}">
        <p14:creationId xmlns:p14="http://schemas.microsoft.com/office/powerpoint/2010/main" val="12770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C3A6-C515-6B6E-A5D8-87A84B1F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/>
                <a:ea typeface="+mj-lt"/>
                <a:cs typeface="+mj-lt"/>
              </a:rPr>
              <a:t>Leveraging ML to Narrow the GAP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F9B2-B018-69B8-8C7E-1BE2A562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988" y="168707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</a:rPr>
              <a:t>Promotion Effectiveness</a:t>
            </a:r>
          </a:p>
          <a:p>
            <a:pPr marL="0" indent="0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  Use ML models to correlate promotional activities (calls, digital campaigns) with prescription changes.</a:t>
            </a:r>
            <a:endParaRPr lang="en-US" sz="160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</a:rPr>
              <a:t>Predict the most effective promotional strategies for specific regions or physician segments.</a:t>
            </a:r>
            <a:endParaRPr lang="en-US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 descr="Hcp Icons - Free SVG &amp; PNG Hcp Images - Noun Project">
            <a:extLst>
              <a:ext uri="{FF2B5EF4-FFF2-40B4-BE49-F238E27FC236}">
                <a16:creationId xmlns:a16="http://schemas.microsoft.com/office/drawing/2014/main" id="{E4A162FD-3973-96D5-AE53-CE0607BC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988" y="2761720"/>
            <a:ext cx="1131137" cy="113113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E4BEC84-FB12-7724-5CF3-AFD809CF0A5D}"/>
              </a:ext>
            </a:extLst>
          </p:cNvPr>
          <p:cNvSpPr/>
          <p:nvPr/>
        </p:nvSpPr>
        <p:spPr>
          <a:xfrm>
            <a:off x="4094677" y="3080985"/>
            <a:ext cx="654242" cy="330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Person Call Vector SVG Icon - SVG Repo">
            <a:extLst>
              <a:ext uri="{FF2B5EF4-FFF2-40B4-BE49-F238E27FC236}">
                <a16:creationId xmlns:a16="http://schemas.microsoft.com/office/drawing/2014/main" id="{63479A1F-D34C-D20E-1742-0F7C66AF1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774" y="2675356"/>
            <a:ext cx="1265383" cy="1296169"/>
          </a:xfrm>
          <a:prstGeom prst="rect">
            <a:avLst/>
          </a:prstGeom>
        </p:spPr>
      </p:pic>
      <p:pic>
        <p:nvPicPr>
          <p:cNvPr id="12" name="Picture 11" descr="Campaign icons for free download | Freepik">
            <a:extLst>
              <a:ext uri="{FF2B5EF4-FFF2-40B4-BE49-F238E27FC236}">
                <a16:creationId xmlns:a16="http://schemas.microsoft.com/office/drawing/2014/main" id="{6D8DD13D-C4B7-77A0-53E5-8249D5CF4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077" y="2752326"/>
            <a:ext cx="1303867" cy="121920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C8563D-5723-F841-D210-8E9BCDF7A372}"/>
              </a:ext>
            </a:extLst>
          </p:cNvPr>
          <p:cNvCxnSpPr/>
          <p:nvPr/>
        </p:nvCxnSpPr>
        <p:spPr>
          <a:xfrm>
            <a:off x="6442253" y="2750016"/>
            <a:ext cx="15393" cy="115454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egmentation Icon Vector Art, Icons, and Graphics for Free Download">
            <a:extLst>
              <a:ext uri="{FF2B5EF4-FFF2-40B4-BE49-F238E27FC236}">
                <a16:creationId xmlns:a16="http://schemas.microsoft.com/office/drawing/2014/main" id="{F5CF6392-18B9-17D6-CAEA-94AD864030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53" b="1064"/>
          <a:stretch/>
        </p:blipFill>
        <p:spPr>
          <a:xfrm>
            <a:off x="6096000" y="4606055"/>
            <a:ext cx="1984394" cy="195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41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40DBE-29C5-2182-5DF0-A321B15E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Conclusion</a:t>
            </a:r>
            <a:r>
              <a:rPr lang="en-US" sz="5400" b="1" dirty="0">
                <a:latin typeface="Times New Roman"/>
                <a:cs typeface="Times New Roman"/>
              </a:rPr>
              <a:t>: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59E1-999E-7F64-E1A6-2FCD7A4E9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2000" b="1">
                <a:latin typeface="Times New Roman"/>
                <a:ea typeface="+mn-lt"/>
                <a:cs typeface="+mn-lt"/>
              </a:rPr>
              <a:t>Strategic Rebranding: </a:t>
            </a:r>
            <a:r>
              <a:rPr lang="en-US" sz="2000">
                <a:latin typeface="Times New Roman"/>
                <a:ea typeface="+mn-lt"/>
                <a:cs typeface="+mn-lt"/>
              </a:rPr>
              <a:t>Capitalize on Product 1's established market presence to boost Product 2's visibility and relevance.</a:t>
            </a:r>
            <a:endParaRPr lang="en-US"/>
          </a:p>
          <a:p>
            <a:pPr algn="just"/>
            <a:r>
              <a:rPr lang="en-US" sz="2000" b="1">
                <a:latin typeface="Times New Roman"/>
                <a:ea typeface="+mn-lt"/>
                <a:cs typeface="+mn-lt"/>
              </a:rPr>
              <a:t>Enhanced HCP Engagement: </a:t>
            </a:r>
            <a:r>
              <a:rPr lang="en-US" sz="2000">
                <a:latin typeface="Times New Roman"/>
                <a:ea typeface="+mn-lt"/>
                <a:cs typeface="+mn-lt"/>
              </a:rPr>
              <a:t>Increase efforts to retain and engage healthcare providers through targeted educational and promotional activities.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 b="1">
                <a:latin typeface="Times New Roman"/>
                <a:ea typeface="+mn-lt"/>
                <a:cs typeface="+mn-lt"/>
              </a:rPr>
              <a:t>Demographic Focus: </a:t>
            </a:r>
            <a:r>
              <a:rPr lang="en-US" sz="2000">
                <a:latin typeface="Times New Roman"/>
                <a:ea typeface="+mn-lt"/>
                <a:cs typeface="+mn-lt"/>
              </a:rPr>
              <a:t>Prioritize marketing and sales strategies for age groups demonstrating the highest growth potential, particularly the 61-70 age group.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 b="1">
                <a:latin typeface="Times New Roman"/>
                <a:ea typeface="+mn-lt"/>
                <a:cs typeface="+mn-lt"/>
              </a:rPr>
              <a:t>Data-Driven Decisions: </a:t>
            </a:r>
            <a:r>
              <a:rPr lang="en-US" sz="2000">
                <a:latin typeface="Times New Roman"/>
                <a:ea typeface="+mn-lt"/>
                <a:cs typeface="+mn-lt"/>
              </a:rPr>
              <a:t>Utilize machine learning models to optimize promotional strategies and improve prescription uptake in key territories.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 b="1">
                <a:latin typeface="Times New Roman"/>
                <a:ea typeface="+mn-lt"/>
                <a:cs typeface="+mn-lt"/>
              </a:rPr>
              <a:t>Immediate Actions: </a:t>
            </a:r>
            <a:r>
              <a:rPr lang="en-US" sz="2000">
                <a:latin typeface="Times New Roman"/>
                <a:ea typeface="+mn-lt"/>
                <a:cs typeface="+mn-lt"/>
              </a:rPr>
              <a:t>Implement territory-specific interventions and specialty targeting to quickly address areas of underperformance and capitalize on growth opportunities.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90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Desk with stethoscope and computer keyboard">
            <a:extLst>
              <a:ext uri="{FF2B5EF4-FFF2-40B4-BE49-F238E27FC236}">
                <a16:creationId xmlns:a16="http://schemas.microsoft.com/office/drawing/2014/main" id="{D2AEF40B-1C85-A4F0-E6AA-4F5AD2EF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42" r="1" b="7746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E0AC5-4F24-89E4-1833-813A1786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6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5C161920-2A0C-59F8-954A-3D9109BD83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6250"/>
          <a:stretch/>
        </p:blipFill>
        <p:spPr>
          <a:xfrm>
            <a:off x="9609" y="83273"/>
            <a:ext cx="1219197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DE9D9-AA39-D357-9124-561FD235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00660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0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"/>
            <a:ext cx="12188952" cy="6857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BE7E6E-B295-76D0-EDA6-8E2D47394AD1}"/>
              </a:ext>
            </a:extLst>
          </p:cNvPr>
          <p:cNvSpPr txBox="1">
            <a:spLocks/>
          </p:cNvSpPr>
          <p:nvPr/>
        </p:nvSpPr>
        <p:spPr>
          <a:xfrm rot="240000">
            <a:off x="213302" y="5290338"/>
            <a:ext cx="9898705" cy="1508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Mystical Woods Smooth Script"/>
                <a:ea typeface="+mn-ea"/>
                <a:cs typeface="+mn-cs"/>
              </a:rPr>
              <a:t>Wishing you and your loved ones a joyful and magical holiday season!" </a:t>
            </a:r>
          </a:p>
        </p:txBody>
      </p:sp>
      <p:pic>
        <p:nvPicPr>
          <p:cNvPr id="4" name="Content Placeholder 3" descr="A group of people sitting at long tables in a room with christmas trees and lights&#10;&#10;Description automatically generated">
            <a:extLst>
              <a:ext uri="{FF2B5EF4-FFF2-40B4-BE49-F238E27FC236}">
                <a16:creationId xmlns:a16="http://schemas.microsoft.com/office/drawing/2014/main" id="{FF9AF6A6-4001-B67D-6A23-E2D19882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136" r="24240" b="2"/>
          <a:stretch/>
        </p:blipFill>
        <p:spPr>
          <a:xfrm>
            <a:off x="4038601" y="10"/>
            <a:ext cx="4079551" cy="5121732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</p:spPr>
      </p:pic>
      <p:pic>
        <p:nvPicPr>
          <p:cNvPr id="7" name="Content Placeholder 15" descr="1920x1080px | free download | HD wallpaper: Merry Christmas | Wallpaper ...">
            <a:extLst>
              <a:ext uri="{FF2B5EF4-FFF2-40B4-BE49-F238E27FC236}">
                <a16:creationId xmlns:a16="http://schemas.microsoft.com/office/drawing/2014/main" id="{6948B1EE-0F88-DDAE-65A3-855D1128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81" r="30384" b="-1"/>
          <a:stretch/>
        </p:blipFill>
        <p:spPr>
          <a:xfrm>
            <a:off x="20" y="10"/>
            <a:ext cx="4044282" cy="4706602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hristmas tree with a couple of mannequins and a cake&#10;&#10;Description automatically generated">
            <a:extLst>
              <a:ext uri="{FF2B5EF4-FFF2-40B4-BE49-F238E27FC236}">
                <a16:creationId xmlns:a16="http://schemas.microsoft.com/office/drawing/2014/main" id="{EBE80837-9030-5B82-F57A-F7AC4940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85" r="19287" b="2"/>
          <a:stretch/>
        </p:blipFill>
        <p:spPr>
          <a:xfrm>
            <a:off x="8118152" y="370899"/>
            <a:ext cx="4073848" cy="5097855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770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gital financial graph">
            <a:extLst>
              <a:ext uri="{FF2B5EF4-FFF2-40B4-BE49-F238E27FC236}">
                <a16:creationId xmlns:a16="http://schemas.microsoft.com/office/drawing/2014/main" id="{B928C407-35E2-3BEB-D6AE-CD14669E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97" r="5592"/>
          <a:stretch/>
        </p:blipFill>
        <p:spPr>
          <a:xfrm>
            <a:off x="4488890" y="10"/>
            <a:ext cx="7703108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7EA33-1BE4-2CD9-9A83-51D620D5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71" y="891268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/>
                <a:cs typeface="Times New Roman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890F-C26E-1A17-DFE0-0B59EF2C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48" y="1841534"/>
            <a:ext cx="4269712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sz="1400">
              <a:latin typeface="Times New Roman"/>
              <a:cs typeface="Times New Roman"/>
            </a:endParaRPr>
          </a:p>
          <a:p>
            <a:pPr algn="just"/>
            <a:r>
              <a:rPr lang="en-US" sz="1400" b="1">
                <a:latin typeface="Times New Roman"/>
                <a:ea typeface="+mn-lt"/>
                <a:cs typeface="+mn-lt"/>
              </a:rPr>
              <a:t>Executive Summary</a:t>
            </a:r>
            <a:r>
              <a:rPr lang="en-US" sz="1400">
                <a:latin typeface="Times New Roman"/>
                <a:ea typeface="+mn-lt"/>
                <a:cs typeface="+mn-lt"/>
              </a:rPr>
              <a:t>: Highlights the key problem and market dynamics.</a:t>
            </a:r>
            <a:endParaRPr lang="en-US" sz="1400">
              <a:latin typeface="Times New Roman"/>
              <a:cs typeface="Times New Roman"/>
            </a:endParaRPr>
          </a:p>
          <a:p>
            <a:pPr algn="just"/>
            <a:r>
              <a:rPr lang="en-US" sz="1400" b="1">
                <a:latin typeface="Times New Roman"/>
                <a:ea typeface="+mn-lt"/>
                <a:cs typeface="+mn-lt"/>
              </a:rPr>
              <a:t>Market Trends by Product</a:t>
            </a:r>
            <a:r>
              <a:rPr lang="en-US" sz="1400">
                <a:latin typeface="Times New Roman"/>
                <a:ea typeface="+mn-lt"/>
                <a:cs typeface="+mn-lt"/>
              </a:rPr>
              <a:t>: Detailed analysis of claims, patient percentages, and HCP adoption for each product.</a:t>
            </a:r>
            <a:endParaRPr lang="en-US" sz="1400">
              <a:latin typeface="Times New Roman"/>
              <a:cs typeface="Times New Roman"/>
            </a:endParaRPr>
          </a:p>
          <a:p>
            <a:pPr algn="just"/>
            <a:r>
              <a:rPr lang="en-US" sz="1400" b="1">
                <a:latin typeface="Times New Roman"/>
                <a:ea typeface="+mn-lt"/>
                <a:cs typeface="+mn-lt"/>
              </a:rPr>
              <a:t>Regional and Specialty Insights</a:t>
            </a:r>
            <a:r>
              <a:rPr lang="en-US" sz="1400">
                <a:latin typeface="Times New Roman"/>
                <a:ea typeface="+mn-lt"/>
                <a:cs typeface="+mn-lt"/>
              </a:rPr>
              <a:t>: Exploration of top-performing territories and diagnosis specialties driving the market.</a:t>
            </a:r>
            <a:endParaRPr lang="en-US" sz="1400">
              <a:latin typeface="Times New Roman"/>
              <a:cs typeface="Times New Roman"/>
            </a:endParaRPr>
          </a:p>
          <a:p>
            <a:pPr algn="just"/>
            <a:r>
              <a:rPr lang="en-US" sz="1400" b="1">
                <a:latin typeface="Times New Roman"/>
                <a:ea typeface="+mn-lt"/>
                <a:cs typeface="+mn-lt"/>
              </a:rPr>
              <a:t>Demographic and Writer Trends</a:t>
            </a:r>
            <a:r>
              <a:rPr lang="en-US" sz="1400">
                <a:latin typeface="Times New Roman"/>
                <a:ea typeface="+mn-lt"/>
                <a:cs typeface="+mn-lt"/>
              </a:rPr>
              <a:t>: Breakdown of patient age groups and HCP loyalty across products.</a:t>
            </a:r>
            <a:endParaRPr lang="en-US" sz="1400">
              <a:latin typeface="Times New Roman"/>
              <a:cs typeface="Times New Roman"/>
            </a:endParaRPr>
          </a:p>
          <a:p>
            <a:pPr algn="just"/>
            <a:r>
              <a:rPr lang="en-US" sz="1400" b="1">
                <a:latin typeface="Times New Roman"/>
                <a:ea typeface="+mn-lt"/>
                <a:cs typeface="+mn-lt"/>
              </a:rPr>
              <a:t>Recommendations</a:t>
            </a:r>
            <a:r>
              <a:rPr lang="en-US" sz="1400">
                <a:latin typeface="Times New Roman"/>
                <a:ea typeface="+mn-lt"/>
                <a:cs typeface="+mn-lt"/>
              </a:rPr>
              <a:t>: Strategies to revitalize Product 2’s market share and build on potential opportunities.</a:t>
            </a:r>
            <a:endParaRPr lang="en-US" sz="1400">
              <a:latin typeface="Times New Roman"/>
              <a:cs typeface="Times New Roman"/>
            </a:endParaRPr>
          </a:p>
          <a:p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971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4B47-6E93-2854-3CAC-45CBE354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600" b="1">
                <a:latin typeface="Times New Roman"/>
                <a:cs typeface="Times New Roman"/>
              </a:rPr>
              <a:t>Executive Summary</a:t>
            </a:r>
          </a:p>
        </p:txBody>
      </p:sp>
      <p:pic>
        <p:nvPicPr>
          <p:cNvPr id="7" name="Picture 6" descr="A chalkboard with a pair of glasses and a book&#10;&#10;Description automatically generated">
            <a:extLst>
              <a:ext uri="{FF2B5EF4-FFF2-40B4-BE49-F238E27FC236}">
                <a16:creationId xmlns:a16="http://schemas.microsoft.com/office/drawing/2014/main" id="{EDC83248-7528-D918-B667-C3FD42BBB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952" r="3066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1E2B-597E-7004-D0B9-E18A1F929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600">
                <a:latin typeface="Times New Roman"/>
                <a:cs typeface="Times New Roman"/>
              </a:rPr>
              <a:t>Problem Statement: While Product 2 was supposed to overtake Product 1’s market share, Product 3 ended up eating both of their market shares</a:t>
            </a:r>
            <a:endParaRPr lang="en-US"/>
          </a:p>
          <a:p>
            <a:pPr algn="just"/>
            <a:r>
              <a:rPr lang="en-US" sz="1600">
                <a:latin typeface="Times New Roman"/>
                <a:cs typeface="Times New Roman"/>
              </a:rPr>
              <a:t>We wanted to figure out what is causing this problem and how can we reverse the trend of losing market share</a:t>
            </a:r>
          </a:p>
          <a:p>
            <a:pPr algn="just"/>
            <a:r>
              <a:rPr lang="en-US" sz="1600">
                <a:latin typeface="Times New Roman"/>
                <a:cs typeface="Times New Roman"/>
              </a:rPr>
              <a:t>We propose to: </a:t>
            </a:r>
          </a:p>
          <a:p>
            <a:pPr marL="0" indent="0" algn="just">
              <a:buNone/>
            </a:pPr>
            <a:r>
              <a:rPr lang="en-US" sz="1600">
                <a:latin typeface="Times New Roman"/>
                <a:cs typeface="Times New Roman"/>
              </a:rPr>
              <a:t>- Leverage Product 1’s branding and recognition</a:t>
            </a:r>
          </a:p>
          <a:p>
            <a:pPr marL="0" indent="0" algn="just">
              <a:buNone/>
            </a:pPr>
            <a:r>
              <a:rPr lang="en-US" sz="1600">
                <a:latin typeface="Times New Roman"/>
                <a:cs typeface="Times New Roman"/>
              </a:rPr>
              <a:t>- Reduce Product 2’s original branding</a:t>
            </a:r>
          </a:p>
          <a:p>
            <a:pPr marL="0" indent="0" algn="just">
              <a:buNone/>
            </a:pPr>
            <a:r>
              <a:rPr lang="en-US" sz="1600">
                <a:latin typeface="Times New Roman"/>
                <a:cs typeface="Times New Roman"/>
              </a:rPr>
              <a:t>- Stop short term bleeding using financial incentives, strategic targeting</a:t>
            </a:r>
          </a:p>
          <a:p>
            <a:pPr marL="0" indent="0" algn="just"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E07F4-F0F1-BCFD-6CF5-054F9DF4B222}"/>
              </a:ext>
            </a:extLst>
          </p:cNvPr>
          <p:cNvSpPr txBox="1"/>
          <p:nvPr/>
        </p:nvSpPr>
        <p:spPr>
          <a:xfrm>
            <a:off x="1524000" y="6435725"/>
            <a:ext cx="91440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err="1"/>
              <a:t>ThePhoto</a:t>
            </a:r>
            <a:r>
              <a:rPr lang="en-US" sz="600"/>
              <a:t> by </a:t>
            </a:r>
            <a:r>
              <a:rPr lang="en-US" sz="600" err="1"/>
              <a:t>PhotoAuthor</a:t>
            </a:r>
            <a:r>
              <a:rPr lang="en-US" sz="600"/>
              <a:t>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40413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2DEE-3BB6-1A4E-B82E-C6C92992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Market Basket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CDCDE6-9ED4-154C-6183-A58612FC4E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065357"/>
              </p:ext>
            </p:extLst>
          </p:nvPr>
        </p:nvGraphicFramePr>
        <p:xfrm>
          <a:off x="838200" y="1897039"/>
          <a:ext cx="10515592" cy="4280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66">
                  <a:extLst>
                    <a:ext uri="{9D8B030D-6E8A-4147-A177-3AD203B41FA5}">
                      <a16:colId xmlns:a16="http://schemas.microsoft.com/office/drawing/2014/main" val="3576853379"/>
                    </a:ext>
                  </a:extLst>
                </a:gridCol>
                <a:gridCol w="1768928">
                  <a:extLst>
                    <a:ext uri="{9D8B030D-6E8A-4147-A177-3AD203B41FA5}">
                      <a16:colId xmlns:a16="http://schemas.microsoft.com/office/drawing/2014/main" val="1451065364"/>
                    </a:ext>
                  </a:extLst>
                </a:gridCol>
                <a:gridCol w="2434166">
                  <a:extLst>
                    <a:ext uri="{9D8B030D-6E8A-4147-A177-3AD203B41FA5}">
                      <a16:colId xmlns:a16="http://schemas.microsoft.com/office/drawing/2014/main" val="433019140"/>
                    </a:ext>
                  </a:extLst>
                </a:gridCol>
                <a:gridCol w="4195832">
                  <a:extLst>
                    <a:ext uri="{9D8B030D-6E8A-4147-A177-3AD203B41FA5}">
                      <a16:colId xmlns:a16="http://schemas.microsoft.com/office/drawing/2014/main" val="2181760028"/>
                    </a:ext>
                  </a:extLst>
                </a:gridCol>
              </a:tblGrid>
              <a:tr h="4318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Procedure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Generic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</a:rPr>
                        <a:t>Product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486322"/>
                  </a:ext>
                </a:extLst>
              </a:tr>
              <a:tr h="88480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Product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J1885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ketorolac tromethamine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Ketorolac is used for the short-term treatment of moderate to severe pain in adults. It is usually used before or after medical procedures or after surgery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659108"/>
                  </a:ext>
                </a:extLst>
              </a:tr>
              <a:tr h="745406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Product 2 / Variant Brand</a:t>
                      </a:r>
                    </a:p>
                    <a:p>
                      <a:pPr algn="ctr"/>
                      <a:endParaRPr lang="en-US" sz="1400" b="1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J2250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midazolam hydrochloride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Intravenously injected for induction of general anesthesia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3421396"/>
                  </a:ext>
                </a:extLst>
              </a:tr>
              <a:tr h="1333819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Product 3 / Competitor 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J3010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fentanyl citrate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For analgesic action of short duration during the anesthetic periods, premedication, induction, and maintenance, and in the immediate postoperative period (recovery room) as the need arises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1073223"/>
                  </a:ext>
                </a:extLst>
              </a:tr>
              <a:tr h="88480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Product 4</a:t>
                      </a:r>
                    </a:p>
                    <a:p>
                      <a:pPr algn="ctr"/>
                      <a:endParaRPr lang="en-US" sz="1400" b="1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Calibri"/>
                        </a:rPr>
                        <a:t>J2704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propofol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Propofol injection is used to help you relax or sleep before and during surgery or other medical procedures. This medicine is an anesthetic and a sedative</a:t>
                      </a:r>
                      <a:endParaRPr lang="en-US" sz="1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401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28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C0916-C56F-9580-F16F-D06E2680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effectLst/>
                <a:latin typeface="Times New Roman"/>
                <a:cs typeface="Times New Roman"/>
              </a:rPr>
              <a:t>Claims Percentage by Product per Year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2B31E-F55F-28BF-053D-B54B2C4BDB66}"/>
              </a:ext>
            </a:extLst>
          </p:cNvPr>
          <p:cNvSpPr txBox="1"/>
          <p:nvPr/>
        </p:nvSpPr>
        <p:spPr>
          <a:xfrm>
            <a:off x="627155" y="2694552"/>
            <a:ext cx="547442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b="1">
                <a:latin typeface="Times New Roman"/>
                <a:ea typeface="+mn-lt"/>
                <a:cs typeface="+mn-lt"/>
              </a:rPr>
              <a:t>J1885 (Product 1) Declining Despite Dominance:</a:t>
            </a:r>
            <a:endParaRPr lang="en-US" sz="1200">
              <a:latin typeface="Times New Roman"/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J1885 still commands the largest share (58.9% in 2018), but the steady loss (-14.8%) reflects </a:t>
            </a:r>
            <a:r>
              <a:rPr lang="en-US" sz="1200" b="1">
                <a:latin typeface="Times New Roman"/>
                <a:ea typeface="+mn-lt"/>
                <a:cs typeface="+mn-lt"/>
              </a:rPr>
              <a:t>increased competition</a:t>
            </a:r>
            <a:r>
              <a:rPr lang="en-US" sz="1200">
                <a:latin typeface="Times New Roman"/>
                <a:ea typeface="+mn-lt"/>
                <a:cs typeface="+mn-lt"/>
              </a:rPr>
              <a:t> from J3010 and J2704.</a:t>
            </a:r>
          </a:p>
          <a:p>
            <a:pPr algn="just"/>
            <a:r>
              <a:rPr lang="en-US" sz="1200" b="1">
                <a:latin typeface="Times New Roman"/>
                <a:ea typeface="+mn-lt"/>
                <a:cs typeface="+mn-lt"/>
              </a:rPr>
              <a:t>J2250 (Product 2) Struggles:</a:t>
            </a:r>
            <a:endParaRPr lang="en-US" sz="1200">
              <a:latin typeface="Times New Roman"/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J2250’s decline to </a:t>
            </a:r>
            <a:r>
              <a:rPr lang="en-US" sz="1200" b="1">
                <a:latin typeface="Times New Roman"/>
                <a:ea typeface="+mn-lt"/>
                <a:cs typeface="+mn-lt"/>
              </a:rPr>
              <a:t>5.4%</a:t>
            </a:r>
            <a:r>
              <a:rPr lang="en-US" sz="1200">
                <a:latin typeface="Times New Roman"/>
                <a:ea typeface="+mn-lt"/>
                <a:cs typeface="+mn-lt"/>
              </a:rPr>
              <a:t> in 2018 signifies a loss of relevance. Its inability to maintain market position suggests </a:t>
            </a:r>
            <a:r>
              <a:rPr lang="en-US" sz="1200" b="1">
                <a:latin typeface="Times New Roman"/>
                <a:ea typeface="+mn-lt"/>
                <a:cs typeface="+mn-lt"/>
              </a:rPr>
              <a:t>weak differentiation</a:t>
            </a:r>
            <a:r>
              <a:rPr lang="en-US" sz="1200">
                <a:latin typeface="Times New Roman"/>
                <a:ea typeface="+mn-lt"/>
                <a:cs typeface="+mn-lt"/>
              </a:rPr>
              <a:t> and lack of engagement strategies.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sz="1200" b="1">
                <a:latin typeface="Times New Roman"/>
                <a:ea typeface="+mn-lt"/>
                <a:cs typeface="+mn-lt"/>
              </a:rPr>
              <a:t>J3010 (Product 3) Leading the Market Shift:</a:t>
            </a:r>
            <a:endParaRPr lang="en-US" sz="1200">
              <a:latin typeface="Times New Roman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The sharp </a:t>
            </a:r>
            <a:r>
              <a:rPr lang="en-US" sz="1200" b="1">
                <a:latin typeface="Times New Roman"/>
                <a:ea typeface="+mn-lt"/>
                <a:cs typeface="+mn-lt"/>
              </a:rPr>
              <a:t>+14.5 percentage point growth</a:t>
            </a:r>
            <a:r>
              <a:rPr lang="en-US" sz="1200">
                <a:latin typeface="Times New Roman"/>
                <a:ea typeface="+mn-lt"/>
                <a:cs typeface="+mn-lt"/>
              </a:rPr>
              <a:t> highlights its success in capturing market share.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The product’s ability to nearly </a:t>
            </a:r>
            <a:r>
              <a:rPr lang="en-US" sz="1200" b="1">
                <a:latin typeface="Times New Roman"/>
                <a:ea typeface="+mn-lt"/>
                <a:cs typeface="+mn-lt"/>
              </a:rPr>
              <a:t>double its share</a:t>
            </a:r>
            <a:r>
              <a:rPr lang="en-US" sz="1200">
                <a:latin typeface="Times New Roman"/>
                <a:ea typeface="+mn-lt"/>
                <a:cs typeface="+mn-lt"/>
              </a:rPr>
              <a:t> suggests strong differentiation, prescriber confidence, and effective marketing.</a:t>
            </a:r>
            <a:endParaRPr lang="en-US" sz="1200">
              <a:latin typeface="Times New Roman"/>
              <a:cs typeface="Times New Roman"/>
            </a:endParaRPr>
          </a:p>
          <a:p>
            <a:pPr algn="just"/>
            <a:r>
              <a:rPr lang="en-US" sz="1200" b="1">
                <a:latin typeface="Times New Roman"/>
                <a:ea typeface="+mn-lt"/>
                <a:cs typeface="+mn-lt"/>
              </a:rPr>
              <a:t>J2704 (Product 4) Emerging: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J2704, while small, grew from </a:t>
            </a:r>
            <a:r>
              <a:rPr lang="en-US" sz="1200" b="1">
                <a:latin typeface="Times New Roman"/>
                <a:ea typeface="+mn-lt"/>
                <a:cs typeface="+mn-lt"/>
              </a:rPr>
              <a:t>1.9% to 6.9%</a:t>
            </a:r>
            <a:r>
              <a:rPr lang="en-US" sz="1200">
                <a:latin typeface="Times New Roman"/>
                <a:ea typeface="+mn-lt"/>
                <a:cs typeface="+mn-lt"/>
              </a:rPr>
              <a:t>, signaling opportunities for targeted growth.</a:t>
            </a:r>
            <a:endParaRPr lang="en-US" sz="1200">
              <a:latin typeface="Times New Roman"/>
              <a:cs typeface="Times New Roman"/>
            </a:endParaRPr>
          </a:p>
          <a:p>
            <a:pPr algn="just"/>
            <a:endParaRPr lang="en-US" sz="1600">
              <a:latin typeface="Times New Roman"/>
              <a:cs typeface="Times New Roman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0897986-4FA8-5727-CE91-87B9A26DAC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4431797"/>
              </p:ext>
            </p:extLst>
          </p:nvPr>
        </p:nvGraphicFramePr>
        <p:xfrm>
          <a:off x="5922194" y="803222"/>
          <a:ext cx="6204784" cy="525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852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82383-5B53-22EF-8C7F-9F8D975E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31" y="1087044"/>
            <a:ext cx="4191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>
                <a:effectLst/>
                <a:latin typeface="Times New Roman"/>
                <a:cs typeface="Times New Roman"/>
              </a:rPr>
              <a:t>Patients Percentage by Product per </a:t>
            </a:r>
            <a:r>
              <a:rPr lang="en-US" sz="4000" b="1">
                <a:latin typeface="Times New Roman"/>
                <a:cs typeface="Times New Roman"/>
              </a:rPr>
              <a:t>Year</a:t>
            </a:r>
            <a:br>
              <a:rPr lang="en-US" sz="3000" b="1" kern="1200">
                <a:effectLst/>
                <a:latin typeface="Times New Roman"/>
              </a:rPr>
            </a:br>
            <a:endParaRPr lang="en-US" sz="3000" b="1" kern="1200">
              <a:latin typeface="Times New Roman"/>
              <a:cs typeface="Times New Roman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A7077-B9E3-BBC8-A842-3439A495B88E}"/>
              </a:ext>
            </a:extLst>
          </p:cNvPr>
          <p:cNvSpPr txBox="1"/>
          <p:nvPr/>
        </p:nvSpPr>
        <p:spPr>
          <a:xfrm>
            <a:off x="643031" y="2807208"/>
            <a:ext cx="5170714" cy="393080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latin typeface="Times New Roman"/>
                <a:cs typeface="Times New Roman"/>
              </a:rPr>
              <a:t>Product 1 (J1885) Losing Leadership: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sz="1200">
                <a:latin typeface="Times New Roman"/>
                <a:cs typeface="Times New Roman"/>
              </a:rPr>
              <a:t>J1885, though still the market leader at </a:t>
            </a:r>
            <a:r>
              <a:rPr lang="en-US" sz="1200" b="1">
                <a:latin typeface="Times New Roman"/>
                <a:cs typeface="Times New Roman"/>
              </a:rPr>
              <a:t>51.30%</a:t>
            </a:r>
            <a:r>
              <a:rPr lang="en-US" sz="1200">
                <a:latin typeface="Times New Roman"/>
                <a:cs typeface="Times New Roman"/>
              </a:rPr>
              <a:t>, has lost dominance by over </a:t>
            </a:r>
            <a:r>
              <a:rPr lang="en-US" sz="1200" b="1">
                <a:latin typeface="Times New Roman"/>
                <a:cs typeface="Times New Roman"/>
              </a:rPr>
              <a:t>15 percentage points</a:t>
            </a:r>
            <a:r>
              <a:rPr lang="en-US" sz="1200">
                <a:latin typeface="Times New Roman"/>
                <a:cs typeface="Times New Roman"/>
              </a:rPr>
              <a:t>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latin typeface="Times New Roman"/>
                <a:cs typeface="Times New Roman"/>
              </a:rPr>
              <a:t>Product 2 (J2250) Underperforming: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sz="1200">
                <a:latin typeface="Times New Roman"/>
                <a:cs typeface="Times New Roman"/>
              </a:rPr>
              <a:t>J2250’s share declined </a:t>
            </a:r>
            <a:r>
              <a:rPr lang="en-US" sz="1200" b="1">
                <a:latin typeface="Times New Roman"/>
                <a:cs typeface="Times New Roman"/>
              </a:rPr>
              <a:t>by 44%</a:t>
            </a:r>
            <a:r>
              <a:rPr lang="en-US" sz="1200">
                <a:latin typeface="Times New Roman"/>
                <a:cs typeface="Times New Roman"/>
              </a:rPr>
              <a:t>, dropping from </a:t>
            </a:r>
            <a:r>
              <a:rPr lang="en-US" sz="1200" b="1">
                <a:latin typeface="Times New Roman"/>
                <a:cs typeface="Times New Roman"/>
              </a:rPr>
              <a:t>12.97% to 7.20%</a:t>
            </a:r>
            <a:r>
              <a:rPr lang="en-US" sz="1200">
                <a:latin typeface="Times New Roman"/>
                <a:cs typeface="Times New Roman"/>
              </a:rPr>
              <a:t>, indicating a lack of competitive positioning and engagement strategies.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latin typeface="Times New Roman"/>
                <a:cs typeface="Times New Roman"/>
              </a:rPr>
              <a:t>Product 3 (J3010) Leading Growth: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latin typeface="Times New Roman"/>
                <a:cs typeface="Times New Roman"/>
              </a:rPr>
              <a:t>J3010 shows strong and consistent growth, with its market share increasing by </a:t>
            </a:r>
            <a:r>
              <a:rPr lang="en-US" sz="1200" b="1">
                <a:latin typeface="Times New Roman"/>
                <a:cs typeface="Times New Roman"/>
              </a:rPr>
              <a:t>14 percentage points</a:t>
            </a:r>
            <a:r>
              <a:rPr lang="en-US" sz="1200">
                <a:latin typeface="Times New Roman"/>
                <a:cs typeface="Times New Roman"/>
              </a:rPr>
              <a:t> over two years.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>
                <a:latin typeface="Times New Roman"/>
                <a:cs typeface="Times New Roman"/>
              </a:rPr>
              <a:t>This product is capturing market share from J1885 and J2250, indicating strong </a:t>
            </a:r>
            <a:r>
              <a:rPr lang="en-US" sz="1200" b="1">
                <a:latin typeface="Times New Roman"/>
                <a:cs typeface="Times New Roman"/>
              </a:rPr>
              <a:t>adoption strategies</a:t>
            </a:r>
            <a:r>
              <a:rPr lang="en-US" sz="1200">
                <a:latin typeface="Times New Roman"/>
                <a:cs typeface="Times New Roman"/>
              </a:rPr>
              <a:t> and competitive advantages.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200" b="1">
              <a:latin typeface="Times New Roman"/>
              <a:cs typeface="Times New Roman"/>
            </a:endParaRP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latin typeface="Times New Roman"/>
                <a:cs typeface="Times New Roman"/>
              </a:rPr>
              <a:t>Product 4 (J2704) Gaining Traction:</a:t>
            </a:r>
            <a:endParaRPr lang="en-US" sz="1200">
              <a:latin typeface="Times New Roman"/>
              <a:cs typeface="Times New Roman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Market share rose from a negligible </a:t>
            </a:r>
            <a:r>
              <a:rPr lang="en-US" sz="1200" b="1">
                <a:latin typeface="Times New Roman"/>
                <a:ea typeface="+mn-lt"/>
                <a:cs typeface="+mn-lt"/>
              </a:rPr>
              <a:t>2.68% in 2016</a:t>
            </a:r>
            <a:r>
              <a:rPr lang="en-US" sz="1200">
                <a:latin typeface="Times New Roman"/>
                <a:ea typeface="+mn-lt"/>
                <a:cs typeface="+mn-lt"/>
              </a:rPr>
              <a:t> to </a:t>
            </a:r>
            <a:r>
              <a:rPr lang="en-US" sz="1200" b="1">
                <a:latin typeface="Times New Roman"/>
                <a:ea typeface="+mn-lt"/>
                <a:cs typeface="+mn-lt"/>
              </a:rPr>
              <a:t>9.30% in 2018</a:t>
            </a:r>
            <a:r>
              <a:rPr lang="en-US" sz="1200">
                <a:latin typeface="Times New Roman"/>
                <a:ea typeface="+mn-lt"/>
                <a:cs typeface="+mn-lt"/>
              </a:rPr>
              <a:t>.</a:t>
            </a:r>
            <a:endParaRPr lang="en-US" sz="1200">
              <a:latin typeface="Times New Roman"/>
              <a:cs typeface="Times New Roman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This is a </a:t>
            </a:r>
            <a:r>
              <a:rPr lang="en-US" sz="1200" b="1">
                <a:latin typeface="Times New Roman"/>
                <a:ea typeface="+mn-lt"/>
                <a:cs typeface="+mn-lt"/>
              </a:rPr>
              <a:t>3.5x increase</a:t>
            </a:r>
            <a:r>
              <a:rPr lang="en-US" sz="1200">
                <a:latin typeface="Times New Roman"/>
                <a:ea typeface="+mn-lt"/>
                <a:cs typeface="+mn-lt"/>
              </a:rPr>
              <a:t>, indicating emerging potential in niche markets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latin typeface="Times New Roman"/>
              <a:cs typeface="Times New Roman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>
              <a:latin typeface="Times New Roman"/>
              <a:cs typeface="Times New Roman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8975ACC-F3CE-07A1-459B-1E4D5D91F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136482"/>
              </p:ext>
            </p:extLst>
          </p:nvPr>
        </p:nvGraphicFramePr>
        <p:xfrm>
          <a:off x="6081534" y="620541"/>
          <a:ext cx="5476482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70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DE233-C455-60E0-7982-335311FC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31" y="639520"/>
            <a:ext cx="4432905" cy="171907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kern="1200">
                <a:effectLst/>
                <a:latin typeface="Times New Roman"/>
                <a:cs typeface="Times New Roman"/>
              </a:rPr>
              <a:t>HCPs Percentage by Product per Year</a:t>
            </a:r>
            <a:endParaRPr lang="en-US" sz="3600" b="1" kern="1200">
              <a:latin typeface="Times New Roman"/>
              <a:cs typeface="Times New Roman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853CC-7AC3-08AD-DEFF-A5C80796EC5E}"/>
              </a:ext>
            </a:extLst>
          </p:cNvPr>
          <p:cNvSpPr txBox="1"/>
          <p:nvPr/>
        </p:nvSpPr>
        <p:spPr>
          <a:xfrm>
            <a:off x="630936" y="2807208"/>
            <a:ext cx="5001380" cy="38340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>
                <a:latin typeface="Times New Roman"/>
                <a:ea typeface="+mn-lt"/>
                <a:cs typeface="+mn-lt"/>
              </a:rPr>
              <a:t>Product 3 (J3010) Rapid Growth: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J3010 is gaining market share steadily and now holds </a:t>
            </a:r>
            <a:r>
              <a:rPr lang="en-US" sz="1200" b="1">
                <a:latin typeface="Times New Roman"/>
                <a:ea typeface="+mn-lt"/>
                <a:cs typeface="+mn-lt"/>
              </a:rPr>
              <a:t>32.16%</a:t>
            </a:r>
            <a:r>
              <a:rPr lang="en-US" sz="1200">
                <a:latin typeface="Times New Roman"/>
                <a:ea typeface="+mn-lt"/>
                <a:cs typeface="+mn-lt"/>
              </a:rPr>
              <a:t> of the market.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This growth likely comes at the expense of J1885 and J2250, as prescribers shift preference to J3010.</a:t>
            </a:r>
            <a:endParaRPr lang="en-US" sz="1200">
              <a:latin typeface="Times New Roman"/>
              <a:cs typeface="Times New Roman"/>
            </a:endParaRPr>
          </a:p>
          <a:p>
            <a:r>
              <a:rPr lang="en-US" sz="1200" b="1">
                <a:latin typeface="Times New Roman"/>
                <a:ea typeface="+mn-lt"/>
                <a:cs typeface="+mn-lt"/>
              </a:rPr>
              <a:t>Product 1 (J1885) Declining Leadership: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J1885 remains the market leader with </a:t>
            </a:r>
            <a:r>
              <a:rPr lang="en-US" sz="1200" b="1">
                <a:latin typeface="Times New Roman"/>
                <a:ea typeface="+mn-lt"/>
                <a:cs typeface="+mn-lt"/>
              </a:rPr>
              <a:t>34.09%</a:t>
            </a:r>
            <a:r>
              <a:rPr lang="en-US" sz="1200">
                <a:latin typeface="Times New Roman"/>
                <a:ea typeface="+mn-lt"/>
                <a:cs typeface="+mn-lt"/>
              </a:rPr>
              <a:t>, but its decline from </a:t>
            </a:r>
            <a:r>
              <a:rPr lang="en-US" sz="1200" b="1">
                <a:latin typeface="Times New Roman"/>
                <a:ea typeface="+mn-lt"/>
                <a:cs typeface="+mn-lt"/>
              </a:rPr>
              <a:t>41.31%</a:t>
            </a:r>
            <a:r>
              <a:rPr lang="en-US" sz="1200">
                <a:latin typeface="Times New Roman"/>
                <a:ea typeface="+mn-lt"/>
                <a:cs typeface="+mn-lt"/>
              </a:rPr>
              <a:t> indicates vulnerability to competitors.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Loss of market share suggests competitive challenges and reduced HCP loyalty.</a:t>
            </a:r>
            <a:endParaRPr lang="en-US" sz="1200">
              <a:latin typeface="Times New Roman"/>
              <a:cs typeface="Times New Roman"/>
            </a:endParaRPr>
          </a:p>
          <a:p>
            <a:r>
              <a:rPr lang="en-US" sz="1200" b="1">
                <a:latin typeface="Times New Roman"/>
                <a:ea typeface="+mn-lt"/>
                <a:cs typeface="+mn-lt"/>
              </a:rPr>
              <a:t>Product 2 (J2250) Struggling to Compete: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J2250 has seen a steep drop to </a:t>
            </a:r>
            <a:r>
              <a:rPr lang="en-US" sz="1200" b="1">
                <a:latin typeface="Times New Roman"/>
                <a:ea typeface="+mn-lt"/>
                <a:cs typeface="+mn-lt"/>
              </a:rPr>
              <a:t>15.46%</a:t>
            </a:r>
            <a:r>
              <a:rPr lang="en-US" sz="1200">
                <a:latin typeface="Times New Roman"/>
                <a:ea typeface="+mn-lt"/>
                <a:cs typeface="+mn-lt"/>
              </a:rPr>
              <a:t>, losing </a:t>
            </a:r>
            <a:r>
              <a:rPr lang="en-US" sz="1200" b="1">
                <a:latin typeface="Times New Roman"/>
                <a:ea typeface="+mn-lt"/>
                <a:cs typeface="+mn-lt"/>
              </a:rPr>
              <a:t>35%</a:t>
            </a:r>
            <a:r>
              <a:rPr lang="en-US" sz="1200">
                <a:latin typeface="Times New Roman"/>
                <a:ea typeface="+mn-lt"/>
                <a:cs typeface="+mn-lt"/>
              </a:rPr>
              <a:t> of its market share over two years.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This signals weak positioning, poor prescriber retention, or lack of differentiation.</a:t>
            </a:r>
            <a:endParaRPr lang="en-US" sz="1200">
              <a:latin typeface="Times New Roman"/>
              <a:cs typeface="Times New Roman"/>
            </a:endParaRPr>
          </a:p>
          <a:p>
            <a:r>
              <a:rPr lang="en-US" sz="1200" b="1">
                <a:latin typeface="Times New Roman"/>
                <a:ea typeface="+mn-lt"/>
                <a:cs typeface="+mn-lt"/>
              </a:rPr>
              <a:t>Product 4 (J2704) Emerging as a Competitor: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J2704 tripled its market share, growing to </a:t>
            </a:r>
            <a:r>
              <a:rPr lang="en-US" sz="1200" b="1">
                <a:latin typeface="Times New Roman"/>
                <a:ea typeface="+mn-lt"/>
                <a:cs typeface="+mn-lt"/>
              </a:rPr>
              <a:t>18.28%</a:t>
            </a:r>
            <a:r>
              <a:rPr lang="en-US" sz="1200">
                <a:latin typeface="Times New Roman"/>
                <a:ea typeface="+mn-lt"/>
                <a:cs typeface="+mn-lt"/>
              </a:rPr>
              <a:t> in 2018.</a:t>
            </a:r>
            <a:endParaRPr lang="en-US" sz="12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This growth highlights J2704’s potential in niche markets, possibly due to pricing advantages or clinical benefits.</a:t>
            </a:r>
            <a:endParaRPr lang="en-US" sz="120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>
              <a:latin typeface="Times New Roman"/>
              <a:cs typeface="Times New Roman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A2CE8D2-151A-CFC2-6848-0E539C94A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3064969"/>
              </p:ext>
            </p:extLst>
          </p:nvPr>
        </p:nvGraphicFramePr>
        <p:xfrm>
          <a:off x="5936391" y="640080"/>
          <a:ext cx="5621625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41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E31D9-340C-F925-79E0-9E3512798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4" r="-3" b="-3"/>
          <a:stretch/>
        </p:blipFill>
        <p:spPr>
          <a:xfrm>
            <a:off x="308864" y="172719"/>
            <a:ext cx="5787136" cy="3429000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B692C-D257-B68B-73EB-C81EB8DAFC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5" r="1182" b="3"/>
          <a:stretch/>
        </p:blipFill>
        <p:spPr>
          <a:xfrm>
            <a:off x="6019801" y="172718"/>
            <a:ext cx="5979160" cy="3429001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A1E71-9588-01B1-20A7-891F683CC482}"/>
              </a:ext>
            </a:extLst>
          </p:cNvPr>
          <p:cNvSpPr txBox="1"/>
          <p:nvPr/>
        </p:nvSpPr>
        <p:spPr>
          <a:xfrm>
            <a:off x="4657344" y="3601719"/>
            <a:ext cx="6900671" cy="2561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Product 3 (J3010) Dominance: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1714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Product 3 has emerged as the fastest-growing product with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2.3x growth in patients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 and a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36% increase in HCPs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1714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Effective HCP engagement and clinical adoption are driving its market share expansion.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Product 1 (J1885) Stability: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1714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Product 1 remains the market leader but shows stagnation with negligible growth in both HCPs and patients.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1714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Signals market saturation and a need for innovation or differentiation.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Product 2 (J2250) Decline: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1714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Sharp decline in both HCP engagement (-21%) and patient numbers (-28%).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1714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Indicates reduced competitiveness, poor targeting, or lack of effective market messaging.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Product 4 (J2704) as an Emerging Competitor: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1714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Product 4 has experienced exponential growth in both patients (+4.5x) and HCPs (+3.7x).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  <a:p>
            <a:pPr marL="1714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Rapid adoption signals a positive response from the market, positioning J2704 as a strong contender for future growth.</a:t>
            </a:r>
            <a:endParaRPr lang="en-US" altLang="en-US" sz="1000" b="0" i="0" u="none" strike="noStrike" cap="none" normalizeH="0" baseline="0">
              <a:ln>
                <a:noFill/>
              </a:ln>
              <a:effectLst/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1358B-A36C-2FD3-E648-E3A0010E006C}"/>
              </a:ext>
            </a:extLst>
          </p:cNvPr>
          <p:cNvSpPr txBox="1"/>
          <p:nvPr/>
        </p:nvSpPr>
        <p:spPr>
          <a:xfrm>
            <a:off x="213360" y="4531360"/>
            <a:ext cx="412546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Distribution of Patients and HCP’s by Age Group and Procedure Code</a:t>
            </a:r>
            <a:endParaRPr lang="en-IN" sz="2800" b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476848-0134-48A7-BBC8-413B8BBA55CD}"/>
              </a:ext>
            </a:extLst>
          </p:cNvPr>
          <p:cNvCxnSpPr>
            <a:cxnSpLocks/>
          </p:cNvCxnSpPr>
          <p:nvPr/>
        </p:nvCxnSpPr>
        <p:spPr>
          <a:xfrm flipH="1">
            <a:off x="852055" y="529936"/>
            <a:ext cx="1839190" cy="0"/>
          </a:xfrm>
          <a:prstGeom prst="line">
            <a:avLst/>
          </a:prstGeom>
          <a:ln>
            <a:solidFill>
              <a:srgbClr val="3274A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21B6BF-2561-01D2-558D-93E1311582FD}"/>
              </a:ext>
            </a:extLst>
          </p:cNvPr>
          <p:cNvCxnSpPr>
            <a:cxnSpLocks/>
          </p:cNvCxnSpPr>
          <p:nvPr/>
        </p:nvCxnSpPr>
        <p:spPr>
          <a:xfrm flipH="1">
            <a:off x="2691245" y="529936"/>
            <a:ext cx="1870364" cy="0"/>
          </a:xfrm>
          <a:prstGeom prst="line">
            <a:avLst/>
          </a:prstGeom>
          <a:ln>
            <a:solidFill>
              <a:srgbClr val="3274A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DB502D-7489-B4DB-12D2-52BC2DEEF1A4}"/>
              </a:ext>
            </a:extLst>
          </p:cNvPr>
          <p:cNvCxnSpPr>
            <a:cxnSpLocks/>
          </p:cNvCxnSpPr>
          <p:nvPr/>
        </p:nvCxnSpPr>
        <p:spPr>
          <a:xfrm flipV="1">
            <a:off x="6670964" y="529936"/>
            <a:ext cx="1818409" cy="155864"/>
          </a:xfrm>
          <a:prstGeom prst="line">
            <a:avLst/>
          </a:prstGeom>
          <a:ln>
            <a:solidFill>
              <a:srgbClr val="3274A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5E1E47-8CA5-8CB8-9C3E-083DDAD24800}"/>
              </a:ext>
            </a:extLst>
          </p:cNvPr>
          <p:cNvCxnSpPr>
            <a:cxnSpLocks/>
          </p:cNvCxnSpPr>
          <p:nvPr/>
        </p:nvCxnSpPr>
        <p:spPr>
          <a:xfrm flipH="1" flipV="1">
            <a:off x="8489373" y="529936"/>
            <a:ext cx="1880754" cy="155864"/>
          </a:xfrm>
          <a:prstGeom prst="line">
            <a:avLst/>
          </a:prstGeom>
          <a:ln>
            <a:solidFill>
              <a:srgbClr val="3274A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7CDA5E-74AC-A6CB-46B1-B30060ABE756}"/>
              </a:ext>
            </a:extLst>
          </p:cNvPr>
          <p:cNvSpPr txBox="1"/>
          <p:nvPr/>
        </p:nvSpPr>
        <p:spPr>
          <a:xfrm>
            <a:off x="1599411" y="559553"/>
            <a:ext cx="9636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>
                <a:solidFill>
                  <a:srgbClr val="3D87BB"/>
                </a:solidFill>
              </a:rPr>
              <a:t>Consistently Leads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3A60EA-1345-23C2-53E0-4BE26944EA03}"/>
              </a:ext>
            </a:extLst>
          </p:cNvPr>
          <p:cNvSpPr txBox="1"/>
          <p:nvPr/>
        </p:nvSpPr>
        <p:spPr>
          <a:xfrm>
            <a:off x="8951208" y="615194"/>
            <a:ext cx="11181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>
                <a:solidFill>
                  <a:srgbClr val="3D87BB"/>
                </a:solidFill>
              </a:rPr>
              <a:t>Growth is negligible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5596F5-1691-B0CD-B578-FD980C81CD2F}"/>
              </a:ext>
            </a:extLst>
          </p:cNvPr>
          <p:cNvCxnSpPr>
            <a:cxnSpLocks/>
          </p:cNvCxnSpPr>
          <p:nvPr/>
        </p:nvCxnSpPr>
        <p:spPr>
          <a:xfrm flipH="1" flipV="1">
            <a:off x="8873836" y="2815936"/>
            <a:ext cx="1828800" cy="172719"/>
          </a:xfrm>
          <a:prstGeom prst="line">
            <a:avLst/>
          </a:prstGeom>
          <a:ln>
            <a:solidFill>
              <a:srgbClr val="E1812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3BA854-6442-B27B-7F3D-D24C76424582}"/>
              </a:ext>
            </a:extLst>
          </p:cNvPr>
          <p:cNvCxnSpPr>
            <a:cxnSpLocks/>
          </p:cNvCxnSpPr>
          <p:nvPr/>
        </p:nvCxnSpPr>
        <p:spPr>
          <a:xfrm flipH="1">
            <a:off x="6951518" y="2815936"/>
            <a:ext cx="1922318" cy="0"/>
          </a:xfrm>
          <a:prstGeom prst="line">
            <a:avLst/>
          </a:prstGeom>
          <a:ln>
            <a:solidFill>
              <a:srgbClr val="E1812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666147-1BF7-BE34-3259-173828CD0E15}"/>
              </a:ext>
            </a:extLst>
          </p:cNvPr>
          <p:cNvCxnSpPr>
            <a:cxnSpLocks/>
          </p:cNvCxnSpPr>
          <p:nvPr/>
        </p:nvCxnSpPr>
        <p:spPr>
          <a:xfrm flipH="1" flipV="1">
            <a:off x="3002973" y="1772341"/>
            <a:ext cx="1880754" cy="310431"/>
          </a:xfrm>
          <a:prstGeom prst="line">
            <a:avLst/>
          </a:prstGeom>
          <a:ln>
            <a:solidFill>
              <a:srgbClr val="E1812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20432D-D95C-04E5-B4B6-D3B2DE0299A3}"/>
              </a:ext>
            </a:extLst>
          </p:cNvPr>
          <p:cNvCxnSpPr>
            <a:cxnSpLocks/>
          </p:cNvCxnSpPr>
          <p:nvPr/>
        </p:nvCxnSpPr>
        <p:spPr>
          <a:xfrm flipH="1" flipV="1">
            <a:off x="1246909" y="1723832"/>
            <a:ext cx="1839191" cy="38711"/>
          </a:xfrm>
          <a:prstGeom prst="line">
            <a:avLst/>
          </a:prstGeom>
          <a:ln>
            <a:solidFill>
              <a:srgbClr val="E1812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139D5268-FB3E-5D4F-2926-0DACB6B1D62C}"/>
              </a:ext>
            </a:extLst>
          </p:cNvPr>
          <p:cNvSpPr/>
          <p:nvPr/>
        </p:nvSpPr>
        <p:spPr>
          <a:xfrm>
            <a:off x="4104409" y="1742891"/>
            <a:ext cx="97894" cy="137274"/>
          </a:xfrm>
          <a:prstGeom prst="downArrow">
            <a:avLst/>
          </a:prstGeom>
          <a:solidFill>
            <a:srgbClr val="E181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3B60446-9274-238F-71C8-72BCFE6993F6}"/>
              </a:ext>
            </a:extLst>
          </p:cNvPr>
          <p:cNvSpPr txBox="1"/>
          <p:nvPr/>
        </p:nvSpPr>
        <p:spPr>
          <a:xfrm>
            <a:off x="3798699" y="1742890"/>
            <a:ext cx="403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>
                <a:solidFill>
                  <a:srgbClr val="FF9333"/>
                </a:solidFill>
              </a:rPr>
              <a:t>21%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362121-ED9F-F2D9-C7B5-57CD7DFE8B25}"/>
              </a:ext>
            </a:extLst>
          </p:cNvPr>
          <p:cNvCxnSpPr>
            <a:cxnSpLocks/>
          </p:cNvCxnSpPr>
          <p:nvPr/>
        </p:nvCxnSpPr>
        <p:spPr>
          <a:xfrm flipH="1">
            <a:off x="7429500" y="2242222"/>
            <a:ext cx="1611883" cy="457200"/>
          </a:xfrm>
          <a:prstGeom prst="line">
            <a:avLst/>
          </a:prstGeom>
          <a:ln>
            <a:solidFill>
              <a:srgbClr val="3A923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E4ABDBA-0B87-53ED-FBAC-0816DFD7817E}"/>
              </a:ext>
            </a:extLst>
          </p:cNvPr>
          <p:cNvCxnSpPr>
            <a:cxnSpLocks/>
          </p:cNvCxnSpPr>
          <p:nvPr/>
        </p:nvCxnSpPr>
        <p:spPr>
          <a:xfrm flipH="1">
            <a:off x="9245600" y="1723832"/>
            <a:ext cx="1851891" cy="518390"/>
          </a:xfrm>
          <a:prstGeom prst="line">
            <a:avLst/>
          </a:prstGeom>
          <a:ln>
            <a:solidFill>
              <a:srgbClr val="3A923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0FAFCD-6434-8C95-9BC2-1ADA7EC46FF7}"/>
              </a:ext>
            </a:extLst>
          </p:cNvPr>
          <p:cNvCxnSpPr>
            <a:cxnSpLocks/>
          </p:cNvCxnSpPr>
          <p:nvPr/>
        </p:nvCxnSpPr>
        <p:spPr>
          <a:xfrm flipH="1">
            <a:off x="1610591" y="1018309"/>
            <a:ext cx="1808018" cy="363682"/>
          </a:xfrm>
          <a:prstGeom prst="line">
            <a:avLst/>
          </a:prstGeom>
          <a:ln>
            <a:solidFill>
              <a:srgbClr val="3A923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C325C0-6E3B-3027-B475-70A75B2E13AB}"/>
              </a:ext>
            </a:extLst>
          </p:cNvPr>
          <p:cNvCxnSpPr>
            <a:cxnSpLocks/>
          </p:cNvCxnSpPr>
          <p:nvPr/>
        </p:nvCxnSpPr>
        <p:spPr>
          <a:xfrm flipH="1">
            <a:off x="3418609" y="685800"/>
            <a:ext cx="1704109" cy="332509"/>
          </a:xfrm>
          <a:prstGeom prst="line">
            <a:avLst/>
          </a:prstGeom>
          <a:ln>
            <a:solidFill>
              <a:srgbClr val="3A923A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0A675B0C-D46B-F042-45FC-B80CFC0034EB}"/>
              </a:ext>
            </a:extLst>
          </p:cNvPr>
          <p:cNvSpPr txBox="1"/>
          <p:nvPr/>
        </p:nvSpPr>
        <p:spPr>
          <a:xfrm>
            <a:off x="5053123" y="975584"/>
            <a:ext cx="37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/>
              <a:t>466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1EF3330-FF27-AF91-03C2-C295F93833D8}"/>
              </a:ext>
            </a:extLst>
          </p:cNvPr>
          <p:cNvCxnSpPr>
            <a:cxnSpLocks/>
          </p:cNvCxnSpPr>
          <p:nvPr/>
        </p:nvCxnSpPr>
        <p:spPr>
          <a:xfrm flipH="1">
            <a:off x="1974273" y="1880165"/>
            <a:ext cx="3616036" cy="1108490"/>
          </a:xfrm>
          <a:prstGeom prst="line">
            <a:avLst/>
          </a:prstGeom>
          <a:ln>
            <a:solidFill>
              <a:srgbClr val="C03D3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350EF4A-70D8-3917-5294-40075B49D8FC}"/>
              </a:ext>
            </a:extLst>
          </p:cNvPr>
          <p:cNvCxnSpPr>
            <a:cxnSpLocks/>
          </p:cNvCxnSpPr>
          <p:nvPr/>
        </p:nvCxnSpPr>
        <p:spPr>
          <a:xfrm flipH="1">
            <a:off x="7701281" y="2875883"/>
            <a:ext cx="3707937" cy="386862"/>
          </a:xfrm>
          <a:prstGeom prst="line">
            <a:avLst/>
          </a:prstGeom>
          <a:ln>
            <a:solidFill>
              <a:srgbClr val="C03D3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B41B0CC-EB0B-1CA0-4356-1DBEC3B4BA61}"/>
              </a:ext>
            </a:extLst>
          </p:cNvPr>
          <p:cNvSpPr txBox="1"/>
          <p:nvPr/>
        </p:nvSpPr>
        <p:spPr>
          <a:xfrm>
            <a:off x="3899633" y="2338470"/>
            <a:ext cx="435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solidFill>
                  <a:srgbClr val="C03D3E"/>
                </a:solidFill>
              </a:rPr>
              <a:t>3.7x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7B71F8-43CE-3C46-1DCF-B1ECD4854617}"/>
              </a:ext>
            </a:extLst>
          </p:cNvPr>
          <p:cNvSpPr txBox="1"/>
          <p:nvPr/>
        </p:nvSpPr>
        <p:spPr>
          <a:xfrm>
            <a:off x="11290854" y="2475564"/>
            <a:ext cx="435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solidFill>
                  <a:srgbClr val="C03D3E"/>
                </a:solidFill>
              </a:rPr>
              <a:t>4.5x</a:t>
            </a:r>
          </a:p>
        </p:txBody>
      </p:sp>
      <p:sp>
        <p:nvSpPr>
          <p:cNvPr id="141" name="Arrow: Down 140">
            <a:extLst>
              <a:ext uri="{FF2B5EF4-FFF2-40B4-BE49-F238E27FC236}">
                <a16:creationId xmlns:a16="http://schemas.microsoft.com/office/drawing/2014/main" id="{EA7242DB-8996-220B-EC52-673B464C2291}"/>
              </a:ext>
            </a:extLst>
          </p:cNvPr>
          <p:cNvSpPr/>
          <p:nvPr/>
        </p:nvSpPr>
        <p:spPr>
          <a:xfrm rot="10800000">
            <a:off x="4224182" y="2389854"/>
            <a:ext cx="92962" cy="85841"/>
          </a:xfrm>
          <a:prstGeom prst="downArrow">
            <a:avLst/>
          </a:prstGeom>
          <a:solidFill>
            <a:srgbClr val="E05E5F"/>
          </a:solidFill>
          <a:ln>
            <a:solidFill>
              <a:srgbClr val="E26B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Arrow: Down 127">
            <a:extLst>
              <a:ext uri="{FF2B5EF4-FFF2-40B4-BE49-F238E27FC236}">
                <a16:creationId xmlns:a16="http://schemas.microsoft.com/office/drawing/2014/main" id="{2BFD2B19-76A0-1474-8132-E4EC1FC59430}"/>
              </a:ext>
            </a:extLst>
          </p:cNvPr>
          <p:cNvSpPr/>
          <p:nvPr/>
        </p:nvSpPr>
        <p:spPr>
          <a:xfrm rot="10800000">
            <a:off x="11633437" y="2548059"/>
            <a:ext cx="92962" cy="85841"/>
          </a:xfrm>
          <a:prstGeom prst="downArrow">
            <a:avLst/>
          </a:prstGeom>
          <a:solidFill>
            <a:srgbClr val="E05E5F"/>
          </a:solidFill>
          <a:ln>
            <a:solidFill>
              <a:srgbClr val="E26B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Arrow: Down 128">
            <a:extLst>
              <a:ext uri="{FF2B5EF4-FFF2-40B4-BE49-F238E27FC236}">
                <a16:creationId xmlns:a16="http://schemas.microsoft.com/office/drawing/2014/main" id="{F8AD3F8E-D927-4F1B-F5AE-993AFA6FB913}"/>
              </a:ext>
            </a:extLst>
          </p:cNvPr>
          <p:cNvSpPr/>
          <p:nvPr/>
        </p:nvSpPr>
        <p:spPr>
          <a:xfrm rot="10800000">
            <a:off x="4046819" y="708167"/>
            <a:ext cx="92962" cy="85841"/>
          </a:xfrm>
          <a:prstGeom prst="downArrow">
            <a:avLst/>
          </a:prstGeom>
          <a:solidFill>
            <a:srgbClr val="3A923A"/>
          </a:solidFill>
          <a:ln>
            <a:solidFill>
              <a:srgbClr val="4BAE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Arrow: Down 129">
            <a:extLst>
              <a:ext uri="{FF2B5EF4-FFF2-40B4-BE49-F238E27FC236}">
                <a16:creationId xmlns:a16="http://schemas.microsoft.com/office/drawing/2014/main" id="{E68A1DCA-4C5F-3AF9-BBAE-EDC54C656117}"/>
              </a:ext>
            </a:extLst>
          </p:cNvPr>
          <p:cNvSpPr/>
          <p:nvPr/>
        </p:nvSpPr>
        <p:spPr>
          <a:xfrm rot="10800000">
            <a:off x="9888982" y="1837244"/>
            <a:ext cx="92962" cy="85841"/>
          </a:xfrm>
          <a:prstGeom prst="downArrow">
            <a:avLst/>
          </a:prstGeom>
          <a:solidFill>
            <a:srgbClr val="3A923A"/>
          </a:solidFill>
          <a:ln>
            <a:solidFill>
              <a:srgbClr val="4BAE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B4364FE-42D3-7CE0-5BB2-CEB7F725D083}"/>
              </a:ext>
            </a:extLst>
          </p:cNvPr>
          <p:cNvSpPr txBox="1"/>
          <p:nvPr/>
        </p:nvSpPr>
        <p:spPr>
          <a:xfrm>
            <a:off x="9510308" y="1775785"/>
            <a:ext cx="435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solidFill>
                  <a:srgbClr val="4BAE4B"/>
                </a:solidFill>
              </a:rPr>
              <a:t>2.3x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25EBE0B-BA0C-7791-0150-63FB50D34064}"/>
              </a:ext>
            </a:extLst>
          </p:cNvPr>
          <p:cNvSpPr txBox="1"/>
          <p:nvPr/>
        </p:nvSpPr>
        <p:spPr>
          <a:xfrm>
            <a:off x="3710729" y="648509"/>
            <a:ext cx="435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solidFill>
                  <a:srgbClr val="4BAE4B"/>
                </a:solidFill>
              </a:rPr>
              <a:t>36%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1BD6E39-BC25-F506-3591-80E42876B94B}"/>
              </a:ext>
            </a:extLst>
          </p:cNvPr>
          <p:cNvSpPr txBox="1"/>
          <p:nvPr/>
        </p:nvSpPr>
        <p:spPr>
          <a:xfrm>
            <a:off x="9485378" y="2657652"/>
            <a:ext cx="403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solidFill>
                  <a:srgbClr val="FF9333"/>
                </a:solidFill>
              </a:rPr>
              <a:t>28%</a:t>
            </a:r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5DBF8BD5-27F8-C528-781F-09F2EE64D398}"/>
              </a:ext>
            </a:extLst>
          </p:cNvPr>
          <p:cNvSpPr/>
          <p:nvPr/>
        </p:nvSpPr>
        <p:spPr>
          <a:xfrm>
            <a:off x="9801478" y="2725683"/>
            <a:ext cx="97894" cy="137274"/>
          </a:xfrm>
          <a:prstGeom prst="downArrow">
            <a:avLst/>
          </a:prstGeom>
          <a:solidFill>
            <a:srgbClr val="E181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22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J&amp;K</vt:lpstr>
      <vt:lpstr>Team Members</vt:lpstr>
      <vt:lpstr>Overview</vt:lpstr>
      <vt:lpstr>Executive Summary</vt:lpstr>
      <vt:lpstr>Market Basket</vt:lpstr>
      <vt:lpstr>Claims Percentage by Product per Year</vt:lpstr>
      <vt:lpstr>Patients Percentage by Product per Year </vt:lpstr>
      <vt:lpstr>HCPs Percentage by Product per Year</vt:lpstr>
      <vt:lpstr>PowerPoint Presentation</vt:lpstr>
      <vt:lpstr>Distribution of Patients and Claims by Age Group and Procedure Code</vt:lpstr>
      <vt:lpstr>Claims Volume Trends for Product 2 vs Product 3  Across Top 5 Territories</vt:lpstr>
      <vt:lpstr>Key Market Drivers of the Injectable Anesthesia Market</vt:lpstr>
      <vt:lpstr>Distribution of Patients and Claims by Age Group and Procedure Code</vt:lpstr>
      <vt:lpstr>Patient Distribution and Claim Trends Across Age Groups</vt:lpstr>
      <vt:lpstr>New and Continuing HCP (Writer) Trends for Four Brands</vt:lpstr>
      <vt:lpstr>Immediate Actions to Stabilize Market Share</vt:lpstr>
      <vt:lpstr>Strategic Initiatives for Sustainable Growth</vt:lpstr>
      <vt:lpstr>Beyond Current Claims</vt:lpstr>
      <vt:lpstr>Beyond Current Claims: Fueling Data-Driven Dominance</vt:lpstr>
      <vt:lpstr>Leveraging ML to Narrow the GAP</vt:lpstr>
      <vt:lpstr>Conclusion: </vt:lpstr>
      <vt:lpstr>THANK YOU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Hamid Dastgir</dc:creator>
  <cp:revision>18</cp:revision>
  <dcterms:created xsi:type="dcterms:W3CDTF">2024-12-15T16:24:20Z</dcterms:created>
  <dcterms:modified xsi:type="dcterms:W3CDTF">2025-01-29T16:11:42Z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2024-12-15T16:29:03Z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15b73fc9-c99e-43ac-b79f-3f833fe63ec6</vt:lpwstr>
  </property>
  <property fmtid="{D5CDD505-2E9C-101B-9397-08002B2CF9AE}" pid="8" name="MSIP_Label_a73fd474-4f3c-44ed-88fb-5cc4bd2471bf_ContentBits">
    <vt:lpwstr>0</vt:lpwstr>
  </property>
</Properties>
</file>